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3"/>
  </p:notesMasterIdLst>
  <p:sldIdLst>
    <p:sldId id="298" r:id="rId2"/>
    <p:sldId id="306" r:id="rId3"/>
    <p:sldId id="320" r:id="rId4"/>
    <p:sldId id="285" r:id="rId5"/>
    <p:sldId id="308" r:id="rId6"/>
    <p:sldId id="309" r:id="rId7"/>
    <p:sldId id="310" r:id="rId8"/>
    <p:sldId id="284" r:id="rId9"/>
    <p:sldId id="312" r:id="rId10"/>
    <p:sldId id="325" r:id="rId11"/>
    <p:sldId id="323" r:id="rId12"/>
    <p:sldId id="275" r:id="rId13"/>
    <p:sldId id="326" r:id="rId14"/>
    <p:sldId id="321" r:id="rId15"/>
    <p:sldId id="322" r:id="rId16"/>
    <p:sldId id="324" r:id="rId17"/>
    <p:sldId id="328" r:id="rId18"/>
    <p:sldId id="329" r:id="rId19"/>
    <p:sldId id="317" r:id="rId20"/>
    <p:sldId id="315" r:id="rId21"/>
    <p:sldId id="30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10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24212-2DE6-44D0-BABC-5EBDC04F104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E38E8-5C3E-4E48-82D3-9473D011D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05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E38E8-5C3E-4E48-82D3-9473D011DDB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54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scais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9144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КККККК\Desktop\Моя новая должность\наш новый логотип!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621541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753852"/>
            <a:ext cx="4041775" cy="813792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Лаборатория </a:t>
            </a:r>
            <a:r>
              <a:rPr lang="ru-RU" dirty="0"/>
              <a:t>растениеводства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Изучая интерьерное озеленение, студенты составляют композиции из комнатных растений,  срезанных цветочных растений, а также выполняют агротехнические мероприятия в зимних садах.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353536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492896"/>
            <a:ext cx="3786145" cy="318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6680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Гуманитарный профиль: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Специальности</a:t>
            </a:r>
          </a:p>
          <a:p>
            <a:r>
              <a:rPr lang="ru-RU" dirty="0" smtClean="0"/>
              <a:t>(срок обучения 2 года 10 месяцев)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67544" y="2780928"/>
            <a:ext cx="6059016" cy="3845720"/>
          </a:xfrm>
        </p:spPr>
        <p:txBody>
          <a:bodyPr/>
          <a:lstStyle/>
          <a:p>
            <a:r>
              <a:rPr lang="ru-RU" dirty="0" smtClean="0"/>
              <a:t>Коммерция (по отраслям)</a:t>
            </a:r>
          </a:p>
          <a:p>
            <a:r>
              <a:rPr lang="ru-RU" dirty="0" smtClean="0"/>
              <a:t>Товароведение и экспертиза качества потребительских товаров</a:t>
            </a:r>
          </a:p>
          <a:p>
            <a:r>
              <a:rPr lang="ru-RU" dirty="0" smtClean="0"/>
              <a:t>Экономика и бухгалтерский учет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64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5228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Мастерские </a:t>
            </a:r>
            <a:endParaRPr lang="ru-RU" dirty="0"/>
          </a:p>
        </p:txBody>
      </p:sp>
      <p:pic>
        <p:nvPicPr>
          <p:cNvPr id="6" name="Picture 9" descr="PC190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143248"/>
            <a:ext cx="3571900" cy="328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3318685"/>
            <a:ext cx="51435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Токарная мастерская оснащена токарно-винторезным станками модели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SMART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400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станки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полупрограммным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управлением «Вектор»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фрезерные станки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шлифовальные станки 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сверлильные станки.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71546"/>
            <a:ext cx="3175762" cy="209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786182" y="598870"/>
            <a:ext cx="464347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«Рабочее сердце» колледжа.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оборудованных слесарной,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токарной,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сварочных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мастерских проходят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производственного обучения, где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студенты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получают первичные навыки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рабочих процессов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37262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/>
              <a:t>2018 году н</a:t>
            </a:r>
            <a:r>
              <a:rPr lang="ru-RU" dirty="0" smtClean="0"/>
              <a:t>а </a:t>
            </a:r>
            <a:r>
              <a:rPr lang="ru-RU" dirty="0"/>
              <a:t>базе колледжа </a:t>
            </a:r>
            <a:r>
              <a:rPr lang="ru-RU" dirty="0" smtClean="0"/>
              <a:t>создан </a:t>
            </a:r>
            <a:r>
              <a:rPr lang="ru-RU" dirty="0"/>
              <a:t>специализированный центр </a:t>
            </a:r>
            <a:r>
              <a:rPr lang="ru-RU" dirty="0" smtClean="0"/>
              <a:t>компетенций (компетенция «Ландшафтный дизайн»), </a:t>
            </a:r>
            <a:r>
              <a:rPr lang="ru-RU" dirty="0"/>
              <a:t>на базе которого проходят профессиональная переподготовка и повышение квалификации по стандартам </a:t>
            </a:r>
            <a:r>
              <a:rPr lang="en-US" dirty="0" err="1"/>
              <a:t>WorldSkills</a:t>
            </a:r>
            <a:r>
              <a:rPr lang="en-US" dirty="0"/>
              <a:t> </a:t>
            </a:r>
            <a:r>
              <a:rPr lang="ru-RU" dirty="0"/>
              <a:t>граждан вне зависимости от возраста и профессии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 descr="C:\Users\КККККК\Desktop\Моя новая должность\фото\2020-2021\национальный Абилимпикс 2020\8AOVsgRUZa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758" y="4349130"/>
            <a:ext cx="2871242" cy="250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ККККК\Desktop\Моя новая должность\фото\2020-2021\национальный Абилимпикс 2020\Самара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4932040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93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Дуальное образование</a:t>
            </a:r>
          </a:p>
          <a:p>
            <a:r>
              <a:rPr lang="ru-RU" dirty="0" smtClean="0"/>
              <a:t>Виды и формы учебной, производственной и преддипломной практики варьируются в зависимости от потребностей работодателя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 время учебной практики студенты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учатся на выпуске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сложной продукции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заявкам фирм,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предприятий.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Таким образом, по окончанию обучения выпускник владеет всеми необходимыми профессиональными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компетенциями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Количество выпускников 2021 года, заключивших дуальные договора – 238.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04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Дополнительные образовательные программы: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2982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Профессиональные курсы для граждан 25-65 лет</a:t>
            </a:r>
          </a:p>
          <a:p>
            <a:r>
              <a:rPr lang="ru-RU" dirty="0" smtClean="0"/>
              <a:t>Для граждан </a:t>
            </a:r>
            <a:r>
              <a:rPr lang="ru-RU" dirty="0" err="1" smtClean="0"/>
              <a:t>предпенсионного</a:t>
            </a:r>
            <a:r>
              <a:rPr lang="ru-RU" dirty="0" smtClean="0"/>
              <a:t> возраста</a:t>
            </a:r>
          </a:p>
          <a:p>
            <a:r>
              <a:rPr lang="ru-RU" dirty="0" smtClean="0"/>
              <a:t>Для студентов колледжа</a:t>
            </a:r>
          </a:p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о направлениям:</a:t>
            </a:r>
          </a:p>
          <a:p>
            <a:pPr>
              <a:buFontTx/>
              <a:buChar char="-"/>
            </a:pPr>
            <a:r>
              <a:rPr lang="ru-RU" dirty="0" smtClean="0"/>
              <a:t>Сварочные работы</a:t>
            </a:r>
          </a:p>
          <a:p>
            <a:pPr>
              <a:buFontTx/>
              <a:buChar char="-"/>
            </a:pPr>
            <a:r>
              <a:rPr lang="ru-RU" dirty="0" smtClean="0"/>
              <a:t>Документооборот</a:t>
            </a:r>
          </a:p>
          <a:p>
            <a:pPr>
              <a:buFontTx/>
              <a:buChar char="-"/>
            </a:pPr>
            <a:r>
              <a:rPr lang="ru-RU" dirty="0" smtClean="0"/>
              <a:t>Рекламная деятельность</a:t>
            </a:r>
          </a:p>
          <a:p>
            <a:pPr>
              <a:buFontTx/>
              <a:buChar char="-"/>
            </a:pPr>
            <a:r>
              <a:rPr lang="ru-RU" dirty="0" smtClean="0"/>
              <a:t>Ландшафтный дизайн</a:t>
            </a:r>
          </a:p>
          <a:p>
            <a:pPr>
              <a:buFontTx/>
              <a:buChar char="-"/>
            </a:pPr>
            <a:r>
              <a:rPr lang="ru-RU" dirty="0" smtClean="0"/>
              <a:t>Флористика</a:t>
            </a:r>
          </a:p>
          <a:p>
            <a:pPr>
              <a:buFontTx/>
              <a:buChar char="-"/>
            </a:pPr>
            <a:r>
              <a:rPr lang="ru-RU" dirty="0" smtClean="0"/>
              <a:t>Слесарные работы</a:t>
            </a:r>
          </a:p>
          <a:p>
            <a:pPr>
              <a:buFontTx/>
              <a:buChar char="-"/>
            </a:pPr>
            <a:r>
              <a:rPr lang="ru-RU" dirty="0" smtClean="0"/>
              <a:t>Токарь</a:t>
            </a:r>
          </a:p>
          <a:p>
            <a:pPr>
              <a:buFontTx/>
              <a:buChar char="-"/>
            </a:pPr>
            <a:r>
              <a:rPr lang="ru-RU" dirty="0" smtClean="0"/>
              <a:t>Коммерческая деятельность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96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238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Колледж – организатор и активный участник конкурсов профессионального мастерства в рамках международных движений </a:t>
            </a:r>
            <a:r>
              <a:rPr lang="en-US" sz="2400" dirty="0" err="1" smtClean="0">
                <a:solidFill>
                  <a:schemeClr val="tx1"/>
                </a:solidFill>
              </a:rPr>
              <a:t>WorldSkills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и </a:t>
            </a:r>
            <a:r>
              <a:rPr lang="en-US" sz="2400" dirty="0" err="1" smtClean="0">
                <a:solidFill>
                  <a:schemeClr val="tx1"/>
                </a:solidFill>
              </a:rPr>
              <a:t>Abilympics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 smtClean="0"/>
              <a:t>Abilympics</a:t>
            </a:r>
            <a:r>
              <a:rPr lang="ru-RU" sz="2800" dirty="0" smtClean="0"/>
              <a:t>: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Золото - </a:t>
            </a:r>
            <a:r>
              <a:rPr lang="en-US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1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медаль- национальный уровень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10 медалей- региональный </a:t>
            </a: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уровень</a:t>
            </a:r>
          </a:p>
          <a:p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Серебро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- 8 медалей- региональный уровень</a:t>
            </a:r>
          </a:p>
          <a:p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Бронза - </a:t>
            </a: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медали- национальный </a:t>
            </a: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уровень,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8 </a:t>
            </a: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медалей- региональный </a:t>
            </a: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уровень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Ведущие компетенции – </a:t>
            </a:r>
            <a:r>
              <a:rPr lang="ru-RU" sz="2800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Клининг</a:t>
            </a: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, Ландшафтный дизайн, Флористика, Обработка текста</a:t>
            </a: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, Токарные работы на станках с ЧПУ, Экономика и бухгалтерский учет</a:t>
            </a:r>
            <a:endParaRPr lang="ru-RU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12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226400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WorldSkills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(«Молодые профессионалы»)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Золото - </a:t>
            </a:r>
            <a:r>
              <a:rPr lang="en-US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1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медаль- национальный </a:t>
            </a: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уровень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6</a:t>
            </a: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медалей- региональный </a:t>
            </a: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уровень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Серебро - 2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медали- региональный </a:t>
            </a: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уровень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Бронза - 1 медаль- национальный уровень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7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медалей- региональный </a:t>
            </a: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уровень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Ведущие компетенции – Ландшафтный дизайн, Флористика.</a:t>
            </a:r>
            <a:endParaRPr lang="ru-RU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ru-RU" b="1" i="1" dirty="0">
              <a:solidFill>
                <a:srgbClr val="002060"/>
              </a:solidFill>
              <a:latin typeface="Segoe Print" pitchFamily="2" charset="0"/>
            </a:endParaRPr>
          </a:p>
          <a:p>
            <a:pPr marL="0" indent="0">
              <a:buNone/>
            </a:pPr>
            <a:endParaRPr lang="ru-RU" b="1" i="1" dirty="0">
              <a:solidFill>
                <a:srgbClr val="002060"/>
              </a:solidFill>
              <a:latin typeface="Segoe Print" pitchFamily="2" charset="0"/>
            </a:endParaRPr>
          </a:p>
          <a:p>
            <a:endParaRPr lang="ru-RU" dirty="0"/>
          </a:p>
        </p:txBody>
      </p:sp>
      <p:pic>
        <p:nvPicPr>
          <p:cNvPr id="5122" name="Picture 2" descr="C:\Users\КККККК\Desktop\Моя новая должность\фото\2019-2020\WS 2019\3fMKXtCaPg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969" y="4797152"/>
            <a:ext cx="2409031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51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29840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На базе колледжа расположен </a:t>
            </a:r>
            <a:br>
              <a:rPr lang="ru-RU" sz="2000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Поволжский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казачий институт управления и пищевых технологий, (филиал) ФГБОУ ВО "МГУТУ им. К.Г. Разумовского (ПКУ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)»</a:t>
            </a: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09" y="3140968"/>
            <a:ext cx="5852582" cy="318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05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ККККК\Desktop\Моя новая должность\фото\2016-2017 учебный год\Гордость Советского района\WP_20161221_16_51_18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0"/>
            <a:ext cx="4067943" cy="700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КККККК\Desktop\Моя новая должность\фото\2016-2017 учебный год\День студента январь\_N-ToiTZT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47" y="-1"/>
            <a:ext cx="5096004" cy="32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КККККК\Desktop\Моя новая должность\фото\2016-2017 учебный год\фото Краеведческий турнир\VlOX_RbT4Z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0882"/>
            <a:ext cx="5076057" cy="348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92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219256" cy="3951288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800" dirty="0" smtClean="0"/>
              <a:t>Насчитывает 90-летнюю </a:t>
            </a:r>
            <a:r>
              <a:rPr lang="ru-RU" sz="2800" dirty="0"/>
              <a:t>историю (с октября  1931г. – дата создания </a:t>
            </a:r>
            <a:r>
              <a:rPr lang="ru-RU" sz="2800" dirty="0" smtClean="0"/>
              <a:t>родоначальника - Рождественского </a:t>
            </a:r>
            <a:r>
              <a:rPr lang="ru-RU" sz="2800" dirty="0"/>
              <a:t>техникума)</a:t>
            </a:r>
          </a:p>
          <a:p>
            <a:pPr algn="just"/>
            <a:r>
              <a:rPr lang="ru-RU" sz="2800" dirty="0"/>
              <a:t>Образован путем слияния 4 крупных учреждений профобразования: </a:t>
            </a:r>
            <a:r>
              <a:rPr lang="ru-RU" sz="2800" dirty="0" smtClean="0"/>
              <a:t>Профессиональное училище </a:t>
            </a:r>
            <a:r>
              <a:rPr lang="ru-RU" sz="2800" dirty="0"/>
              <a:t>№ 63, </a:t>
            </a:r>
            <a:r>
              <a:rPr lang="ru-RU" sz="2800" dirty="0" smtClean="0"/>
              <a:t>Профессиональный лицеи </a:t>
            </a:r>
            <a:r>
              <a:rPr lang="ru-RU" sz="2800" dirty="0"/>
              <a:t>№ </a:t>
            </a:r>
            <a:r>
              <a:rPr lang="ru-RU" sz="2800" dirty="0" smtClean="0"/>
              <a:t>49 </a:t>
            </a:r>
            <a:r>
              <a:rPr lang="ru-RU" sz="2800" dirty="0"/>
              <a:t>и 23 (политехнический</a:t>
            </a:r>
            <a:r>
              <a:rPr lang="ru-RU" sz="2800" dirty="0" smtClean="0"/>
              <a:t>)</a:t>
            </a:r>
            <a:r>
              <a:rPr lang="ru-RU" sz="2800" dirty="0" smtClean="0"/>
              <a:t> и </a:t>
            </a:r>
            <a:r>
              <a:rPr lang="ru-RU" sz="2800" dirty="0"/>
              <a:t>ГОУ СПО «</a:t>
            </a:r>
            <a:r>
              <a:rPr lang="ru-RU" sz="2800" dirty="0" smtClean="0"/>
              <a:t>Рождественский сельскохозяйственный техникум».</a:t>
            </a:r>
            <a:endParaRPr lang="ru-RU" sz="2800" dirty="0" smtClean="0"/>
          </a:p>
          <a:p>
            <a:pPr algn="just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 колледже есть: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Спортивные секции – волейбол, метание ножей</a:t>
            </a:r>
          </a:p>
          <a:p>
            <a:pPr marL="0" indent="0">
              <a:buNone/>
            </a:pPr>
            <a:r>
              <a:rPr lang="ru-RU" dirty="0" smtClean="0"/>
              <a:t>Студия студенческого театра</a:t>
            </a:r>
          </a:p>
          <a:p>
            <a:pPr marL="0" indent="0">
              <a:buNone/>
            </a:pPr>
            <a:r>
              <a:rPr lang="ru-RU" dirty="0" smtClean="0"/>
              <a:t>Добровольческое движение</a:t>
            </a:r>
          </a:p>
          <a:p>
            <a:pPr marL="0" indent="0">
              <a:buNone/>
            </a:pPr>
            <a:r>
              <a:rPr lang="ru-RU" dirty="0" smtClean="0"/>
              <a:t>Студенческий отряд</a:t>
            </a:r>
            <a:endParaRPr lang="ru-RU" dirty="0" smtClean="0"/>
          </a:p>
        </p:txBody>
      </p:sp>
      <p:pic>
        <p:nvPicPr>
          <p:cNvPr id="1026" name="Picture 2" descr="C:\Users\КККККК\Desktop\Моя новая должность\фото\2016-2017 учебный год\форум Я выбираю\nqhfMVx6i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93096"/>
            <a:ext cx="486003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68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Наши контакты: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Приёмная комиссия: 201 80 88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 сайт: </a:t>
            </a:r>
            <a:r>
              <a:rPr lang="ru-RU" sz="2400" b="1" i="1" dirty="0" smtClean="0">
                <a:hlinkClick r:id="rId2"/>
              </a:rPr>
              <a:t>www.scais.ru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Официальная группа </a:t>
            </a:r>
            <a:r>
              <a:rPr lang="ru-RU" sz="2000" b="1" i="1" dirty="0" err="1" smtClean="0"/>
              <a:t>ВКонтакте</a:t>
            </a:r>
            <a:r>
              <a:rPr lang="ru-RU" sz="2000" b="1" i="1" dirty="0" smtClean="0"/>
              <a:t>: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https://vk.com/tk_kuznetcova</a:t>
            </a:r>
            <a:endParaRPr lang="ru-RU" sz="1600" dirty="0">
              <a:ea typeface="Times New Roman"/>
              <a:cs typeface="Times New Roman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50702" cy="2170533"/>
        </p:xfrm>
        <a:graphic>
          <a:graphicData uri="http://schemas.openxmlformats.org/drawingml/2006/table">
            <a:tbl>
              <a:tblPr/>
              <a:tblGrid>
                <a:gridCol w="2750234"/>
                <a:gridCol w="2750234"/>
                <a:gridCol w="2750234"/>
              </a:tblGrid>
              <a:tr h="80591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33259" marR="9332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33259" marR="9332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933259" marR="9332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33259" marR="9332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33259" marR="9332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1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Times New Roman"/>
                          <a:cs typeface="Times New Roman"/>
                        </a:rPr>
                        <a:t>Исп. Зайцева Светлана Васильевна</a:t>
                      </a: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1590" marR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Times New Roman"/>
                          <a:cs typeface="Times New Roman"/>
                        </a:rPr>
                        <a:t>8(846)992-24-13/ 8-905-017-05-75</a:t>
                      </a: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33259" marR="9332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33259" marR="9332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33259" marR="9332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1855788"/>
            <a:ext cx="4040188" cy="658812"/>
          </a:xfrm>
        </p:spPr>
        <p:txBody>
          <a:bodyPr>
            <a:normAutofit lnSpcReduction="10000"/>
          </a:bodyPr>
          <a:lstStyle/>
          <a:p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Корпус № 2 ул. Советской Армии 5 А – </a:t>
            </a:r>
            <a:r>
              <a:rPr lang="ru-RU" sz="2000" b="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прием документов</a:t>
            </a:r>
            <a:endParaRPr lang="ru-RU" sz="2000" b="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5102225" y="1860550"/>
            <a:ext cx="4041775" cy="654050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Корпус №1 ул.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Теннисная 25 В</a:t>
            </a:r>
            <a:endParaRPr lang="ru-RU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/>
          </p:cNvPicPr>
          <p:nvPr/>
        </p:nvPicPr>
        <p:blipFill>
          <a:blip r:embed="rId3" cstate="print">
            <a:lum bright="10000" contrast="15000"/>
          </a:blip>
          <a:srcRect/>
          <a:stretch>
            <a:fillRect/>
          </a:stretch>
        </p:blipFill>
        <p:spPr bwMode="auto">
          <a:xfrm>
            <a:off x="785786" y="2428868"/>
            <a:ext cx="3000396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/>
          </p:cNvPicPr>
          <p:nvPr/>
        </p:nvPicPr>
        <p:blipFill>
          <a:blip r:embed="rId4" cstate="print">
            <a:lum bright="10000" contrast="15000"/>
          </a:blip>
          <a:srcRect/>
          <a:stretch>
            <a:fillRect/>
          </a:stretch>
        </p:blipFill>
        <p:spPr bwMode="auto">
          <a:xfrm>
            <a:off x="5000628" y="2500306"/>
            <a:ext cx="2786082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 rot="21300000">
            <a:off x="4778574" y="817561"/>
            <a:ext cx="2565003" cy="450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/>
            <a:endParaRPr lang="ru-RU" sz="2800" kern="10" spc="-140" dirty="0">
              <a:ln w="19050">
                <a:solidFill>
                  <a:srgbClr val="5A5A5A"/>
                </a:solidFill>
                <a:round/>
                <a:headEnd/>
                <a:tailEnd/>
              </a:ln>
              <a:solidFill>
                <a:srgbClr val="5A5A5A"/>
              </a:solidFill>
              <a:effectLst>
                <a:prstShdw prst="shdw17" dist="17961" dir="2700000">
                  <a:srgbClr val="7F7F7F"/>
                </a:prstShdw>
              </a:effectLst>
              <a:latin typeface="Times New Roman"/>
              <a:cs typeface="Times New Roman"/>
            </a:endParaRPr>
          </a:p>
        </p:txBody>
      </p:sp>
      <p:pic>
        <p:nvPicPr>
          <p:cNvPr id="13" name="Рисунок 12" descr="4_kor.jpg"/>
          <p:cNvPicPr>
            <a:picLocks/>
          </p:cNvPicPr>
          <p:nvPr/>
        </p:nvPicPr>
        <p:blipFill>
          <a:blip r:embed="rId5">
            <a:lum contrast="15000"/>
          </a:blip>
          <a:srcRect/>
          <a:stretch>
            <a:fillRect/>
          </a:stretch>
        </p:blipFill>
        <p:spPr bwMode="auto">
          <a:xfrm>
            <a:off x="3321835" y="4857760"/>
            <a:ext cx="2857520" cy="1667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" y="2071678"/>
            <a:ext cx="571472" cy="274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107521" y="4061601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Филиал в селе Рождествено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Ул. Шоссейная 1б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27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1847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Подготовка квалифицированных рабочих кадров и специалистов среднего звена ведется по нескольким направлениям: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56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Технический профиль</a:t>
            </a:r>
            <a:endParaRPr lang="ru-RU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1531" y="1556792"/>
            <a:ext cx="5004048" cy="4899163"/>
          </a:xfrm>
        </p:spPr>
        <p:txBody>
          <a:bodyPr>
            <a:noAutofit/>
          </a:bodyPr>
          <a:lstStyle/>
          <a:p>
            <a:r>
              <a:rPr lang="ru-RU" u="sng" dirty="0" smtClean="0">
                <a:latin typeface="Calibri" panose="020F0502020204030204" pitchFamily="34" charset="0"/>
                <a:cs typeface="Times New Roman" pitchFamily="18" charset="0"/>
              </a:rPr>
              <a:t>Профессии:</a:t>
            </a:r>
          </a:p>
          <a:p>
            <a:r>
              <a:rPr lang="ru-RU" dirty="0" smtClean="0">
                <a:latin typeface="Calibri" panose="020F0502020204030204" pitchFamily="34" charset="0"/>
                <a:cs typeface="Times New Roman" pitchFamily="18" charset="0"/>
              </a:rPr>
              <a:t>Сварщик (ручной и частично механизированной сварки (наплавки))</a:t>
            </a:r>
          </a:p>
          <a:p>
            <a:r>
              <a:rPr lang="ru-RU" dirty="0" smtClean="0">
                <a:latin typeface="Calibri" panose="020F0502020204030204" pitchFamily="34" charset="0"/>
                <a:cs typeface="Times New Roman" pitchFamily="18" charset="0"/>
              </a:rPr>
              <a:t>Станочник (металлообработка)</a:t>
            </a:r>
          </a:p>
          <a:p>
            <a:r>
              <a:rPr lang="ru-RU" dirty="0" smtClean="0">
                <a:latin typeface="Calibri" panose="020F0502020204030204" pitchFamily="34" charset="0"/>
                <a:cs typeface="Times New Roman" pitchFamily="18" charset="0"/>
              </a:rPr>
              <a:t>Мастер слесарных работ</a:t>
            </a:r>
          </a:p>
          <a:p>
            <a:endParaRPr lang="ru-RU" u="sng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ru-RU" u="sng" dirty="0" smtClean="0">
                <a:latin typeface="Calibri" panose="020F0502020204030204" pitchFamily="34" charset="0"/>
                <a:cs typeface="Times New Roman" pitchFamily="18" charset="0"/>
              </a:rPr>
              <a:t>Специальность:</a:t>
            </a:r>
          </a:p>
          <a:p>
            <a:r>
              <a:rPr lang="ru-RU" dirty="0" smtClean="0">
                <a:latin typeface="Calibri" panose="020F0502020204030204" pitchFamily="34" charset="0"/>
                <a:cs typeface="Times New Roman" pitchFamily="18" charset="0"/>
              </a:rPr>
              <a:t>Монтаж, техническое обслуживание и ремонт промышленного оборудования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PC08004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480" y="5013176"/>
            <a:ext cx="285752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КККККК\Desktop\Моя новая должность\Я-Педагог-организатор\профориентация 2019\Сварщи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80" y="11623"/>
            <a:ext cx="285752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ККККК\Desktop\Моя новая должность\Я-Педагог-организатор\профориентация 2019\ey4zcvb3mj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76" y="2642830"/>
            <a:ext cx="3816424" cy="2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8448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/>
              <a:t>Станочник (металлообработка)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Срок обучения </a:t>
            </a:r>
            <a:br>
              <a:rPr lang="ru-RU" sz="2800" dirty="0"/>
            </a:br>
            <a:r>
              <a:rPr lang="ru-RU" sz="2800" dirty="0"/>
              <a:t>2 года 10 месяцев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Чему научим?: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2132856"/>
            <a:ext cx="4041775" cy="259228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Назначение профессии: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b="0" dirty="0"/>
              <a:t>Изготовление различных деталей для различных механизмов из металла и других материалов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b="0" dirty="0"/>
              <a:t>Выполнение деталей по специальным чертежам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0" dirty="0"/>
              <a:t>Проверка изготовления деталей с помощью оптических приборов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читать чертежи; </a:t>
            </a:r>
          </a:p>
          <a:p>
            <a:r>
              <a:rPr lang="ru-RU" dirty="0" smtClean="0"/>
              <a:t> </a:t>
            </a:r>
            <a:r>
              <a:rPr lang="ru-RU" dirty="0"/>
              <a:t>рассчитывать режимы обработки деталей из различных материалов, используя справочные материалы; </a:t>
            </a:r>
          </a:p>
          <a:p>
            <a:r>
              <a:rPr lang="ru-RU" dirty="0" smtClean="0"/>
              <a:t> </a:t>
            </a:r>
            <a:r>
              <a:rPr lang="ru-RU" dirty="0"/>
              <a:t>производить наладку станков; </a:t>
            </a:r>
          </a:p>
          <a:p>
            <a:r>
              <a:rPr lang="ru-RU" dirty="0" smtClean="0"/>
              <a:t> </a:t>
            </a:r>
            <a:r>
              <a:rPr lang="ru-RU" dirty="0"/>
              <a:t>выполнять обработку деталей из разных материалов на различных станках; </a:t>
            </a:r>
          </a:p>
          <a:p>
            <a:r>
              <a:rPr lang="ru-RU" dirty="0" smtClean="0"/>
              <a:t> </a:t>
            </a:r>
            <a:r>
              <a:rPr lang="ru-RU" dirty="0"/>
              <a:t>выверять размеры деталей при помощи измерительных инструментов.</a:t>
            </a:r>
          </a:p>
        </p:txBody>
      </p:sp>
      <p:pic>
        <p:nvPicPr>
          <p:cNvPr id="8" name="Объект 7" descr="C:\Users\КККККК\Desktop\профессия станочник.jpg"/>
          <p:cNvPicPr>
            <a:picLocks noGrp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54385"/>
            <a:ext cx="2926080" cy="1903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315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4432"/>
          </a:xfrm>
        </p:spPr>
        <p:txBody>
          <a:bodyPr>
            <a:noAutofit/>
          </a:bodyPr>
          <a:lstStyle/>
          <a:p>
            <a:pPr algn="ctr"/>
            <a:r>
              <a:rPr lang="ru-RU" sz="3600" b="1" u="sng" dirty="0"/>
              <a:t>Сварщик (ручной и частично механизированной сварки (наплавки</a:t>
            </a:r>
            <a:r>
              <a:rPr lang="ru-RU" sz="3600" b="1" u="sng" dirty="0" smtClean="0"/>
              <a:t>))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Срок обучения 2 года 10 месяцев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Плюсы профессии: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67544" y="1916832"/>
            <a:ext cx="4040188" cy="413852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Сварщик – специалист по металлу, который соединяет металлические детали в сложные конструкции при помощи электрической </a:t>
            </a:r>
            <a:r>
              <a:rPr lang="ru-RU" dirty="0" smtClean="0"/>
              <a:t>сварки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b="1" dirty="0"/>
              <a:t>Место работы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Практически во всех отраслях промышленности необходимы сварочные работы, например, в машиностроении, кораблестроении, сельском хозяйстве, нефтеперерабатывающей промышленности.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008" y="2420888"/>
            <a:ext cx="4041775" cy="23042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высокая </a:t>
            </a:r>
            <a:r>
              <a:rPr lang="ru-RU" dirty="0"/>
              <a:t>востребованность на рынке </a:t>
            </a:r>
            <a:r>
              <a:rPr lang="ru-RU" dirty="0" smtClean="0"/>
              <a:t>труда;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достаточно </a:t>
            </a:r>
            <a:r>
              <a:rPr lang="ru-RU" dirty="0"/>
              <a:t>высокие зарплаты опытных сварщиков.</a:t>
            </a:r>
          </a:p>
        </p:txBody>
      </p:sp>
      <p:pic>
        <p:nvPicPr>
          <p:cNvPr id="7" name="Рисунок 6" descr="C:\Users\КККККК\Desktop\профессия сварщик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252720"/>
            <a:ext cx="2555776" cy="1605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02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u="sng" dirty="0" smtClean="0"/>
              <a:t>Монтаж, техническое обслуживание и ремонт  промышленного оборудования </a:t>
            </a:r>
            <a:r>
              <a:rPr lang="ru-RU" sz="2800" b="1" u="sng" dirty="0"/>
              <a:t>(по отраслям)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u="sng" dirty="0"/>
              <a:t>Срок обучения 3 года 10 </a:t>
            </a:r>
            <a:r>
              <a:rPr lang="ru-RU" sz="2800" u="sng" dirty="0" smtClean="0"/>
              <a:t>месяцев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Важные </a:t>
            </a:r>
          </a:p>
          <a:p>
            <a:pPr algn="ctr"/>
            <a:r>
              <a:rPr lang="ru-RU" dirty="0" smtClean="0"/>
              <a:t>учебные предметы: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32040" y="2060848"/>
            <a:ext cx="4041775" cy="65484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Будущая квалификация: Техник-механик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4010744"/>
          </a:xfrm>
        </p:spPr>
        <p:txBody>
          <a:bodyPr>
            <a:normAutofit fontScale="85000" lnSpcReduction="2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ru-RU" dirty="0" smtClean="0"/>
              <a:t>Материаловедение </a:t>
            </a:r>
            <a:endParaRPr lang="ru-RU" dirty="0"/>
          </a:p>
          <a:p>
            <a:pPr lvl="0"/>
            <a:r>
              <a:rPr lang="ru-RU" dirty="0"/>
              <a:t>Метрология, стандартизация и сертификация </a:t>
            </a:r>
          </a:p>
          <a:p>
            <a:pPr lvl="0"/>
            <a:r>
              <a:rPr lang="ru-RU" dirty="0"/>
              <a:t>Организация монтажных работ промышленного оборудования и контроль за ними </a:t>
            </a:r>
          </a:p>
          <a:p>
            <a:pPr lvl="0"/>
            <a:r>
              <a:rPr lang="ru-RU" dirty="0"/>
              <a:t>Организация работы структурного подразделения </a:t>
            </a:r>
          </a:p>
          <a:p>
            <a:pPr lvl="0"/>
            <a:r>
              <a:rPr lang="ru-RU" dirty="0"/>
              <a:t>Процессы формообразования и инструменты </a:t>
            </a:r>
          </a:p>
          <a:p>
            <a:pPr lvl="0"/>
            <a:r>
              <a:rPr lang="ru-RU" dirty="0"/>
              <a:t>Техническая механика </a:t>
            </a:r>
          </a:p>
          <a:p>
            <a:pPr lvl="0"/>
            <a:r>
              <a:rPr lang="ru-RU" dirty="0"/>
              <a:t>Технологическое оборудование </a:t>
            </a:r>
          </a:p>
          <a:p>
            <a:pPr lvl="0"/>
            <a:r>
              <a:rPr lang="ru-RU" dirty="0"/>
              <a:t>Технология отрасли </a:t>
            </a:r>
          </a:p>
          <a:p>
            <a:pPr lvl="0"/>
            <a:r>
              <a:rPr lang="ru-RU" dirty="0"/>
              <a:t>Эксплуатация промышленного оборудования</a:t>
            </a:r>
          </a:p>
        </p:txBody>
      </p:sp>
      <p:pic>
        <p:nvPicPr>
          <p:cNvPr id="7" name="Объект 6" descr="C:\Users\КККККК\Desktop\монтажник.jpg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4229694"/>
            <a:ext cx="4041775" cy="2632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67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Естественнонаучный профиль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572" y="1625552"/>
            <a:ext cx="4040188" cy="3592090"/>
          </a:xfrm>
        </p:spPr>
        <p:txBody>
          <a:bodyPr>
            <a:noAutofit/>
          </a:bodyPr>
          <a:lstStyle/>
          <a:p>
            <a:r>
              <a:rPr lang="ru-RU" u="sng" dirty="0" smtClean="0">
                <a:latin typeface="Calibri" panose="020F0502020204030204" pitchFamily="34" charset="0"/>
                <a:cs typeface="Times New Roman" pitchFamily="18" charset="0"/>
              </a:rPr>
              <a:t>Профессия</a:t>
            </a:r>
          </a:p>
          <a:p>
            <a:r>
              <a:rPr lang="ru-RU" dirty="0" smtClean="0">
                <a:latin typeface="Calibri" panose="020F0502020204030204" pitchFamily="34" charset="0"/>
                <a:cs typeface="Times New Roman" pitchFamily="18" charset="0"/>
              </a:rPr>
              <a:t>Мастер садово- паркового и ландшафтного строительства</a:t>
            </a:r>
          </a:p>
          <a:p>
            <a:r>
              <a:rPr lang="ru-RU" u="sng" dirty="0" smtClean="0">
                <a:latin typeface="Calibri" panose="020F0502020204030204" pitchFamily="34" charset="0"/>
                <a:cs typeface="Times New Roman" pitchFamily="18" charset="0"/>
              </a:rPr>
              <a:t>Специальность</a:t>
            </a:r>
          </a:p>
          <a:p>
            <a:r>
              <a:rPr lang="ru-RU" dirty="0" smtClean="0">
                <a:latin typeface="Calibri" panose="020F0502020204030204" pitchFamily="34" charset="0"/>
                <a:cs typeface="Times New Roman" pitchFamily="18" charset="0"/>
              </a:rPr>
              <a:t>Агрономия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Documents and Settings\про\Рабочий стол\фото\практика в Тепличном\DSCN579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714488"/>
            <a:ext cx="2855422" cy="2231967"/>
          </a:xfrm>
          <a:noFill/>
        </p:spPr>
      </p:pic>
      <p:pic>
        <p:nvPicPr>
          <p:cNvPr id="9" name="Picture 2" descr="D:\Users\Ириска\Desktop\презентация для лидии ивановны\rEU9o9s_qE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214686"/>
            <a:ext cx="2415782" cy="332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SC019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3857628"/>
            <a:ext cx="2857520" cy="271804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4432"/>
          </a:xfrm>
        </p:spPr>
        <p:txBody>
          <a:bodyPr>
            <a:noAutofit/>
          </a:bodyPr>
          <a:lstStyle/>
          <a:p>
            <a:pPr algn="ctr"/>
            <a:r>
              <a:rPr lang="ru-RU" sz="2000" b="1" u="sng" dirty="0"/>
              <a:t>МАСТЕР САДОВО-ПАРКОВОГО </a:t>
            </a:r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r>
              <a:rPr lang="ru-RU" sz="2000" b="1" u="sng" dirty="0" smtClean="0"/>
              <a:t>И </a:t>
            </a:r>
            <a:r>
              <a:rPr lang="ru-RU" sz="2000" b="1" u="sng" dirty="0"/>
              <a:t>ЛАНДШАФТНОГО СТРОИТЕЛЬСТВА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u="sng" dirty="0"/>
              <a:t>Срок обучения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u="sng" dirty="0"/>
              <a:t>2 года 10 месяцев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Будущая квалификация: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dirty="0"/>
              <a:t>Важные учебные </a:t>
            </a:r>
            <a:r>
              <a:rPr lang="ru-RU" dirty="0" smtClean="0"/>
              <a:t>предметы: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Рабочий </a:t>
            </a:r>
            <a:r>
              <a:rPr lang="ru-RU" dirty="0"/>
              <a:t>зеленого хозяйства Садовник </a:t>
            </a:r>
          </a:p>
          <a:p>
            <a:r>
              <a:rPr lang="ru-RU" dirty="0" smtClean="0"/>
              <a:t>Цветовод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Безопасность жизнедеятельности  </a:t>
            </a:r>
          </a:p>
          <a:p>
            <a:pPr lvl="0"/>
            <a:r>
              <a:rPr lang="ru-RU" dirty="0"/>
              <a:t>Ботаника </a:t>
            </a:r>
          </a:p>
          <a:p>
            <a:pPr lvl="0"/>
            <a:r>
              <a:rPr lang="ru-RU" dirty="0"/>
              <a:t>Культура и психология профессионального общения </a:t>
            </a:r>
          </a:p>
          <a:p>
            <a:pPr lvl="0"/>
            <a:r>
              <a:rPr lang="ru-RU" dirty="0"/>
              <a:t>Основы агрономии </a:t>
            </a:r>
          </a:p>
          <a:p>
            <a:pPr lvl="0"/>
            <a:r>
              <a:rPr lang="ru-RU" dirty="0"/>
              <a:t>Основы зеленого строительства </a:t>
            </a:r>
          </a:p>
          <a:p>
            <a:pPr lvl="0"/>
            <a:r>
              <a:rPr lang="ru-RU" dirty="0"/>
              <a:t>Основы </a:t>
            </a:r>
            <a:r>
              <a:rPr lang="ru-RU" dirty="0" err="1"/>
              <a:t>фитодизайна</a:t>
            </a:r>
            <a:r>
              <a:rPr lang="ru-RU" dirty="0"/>
              <a:t> </a:t>
            </a:r>
          </a:p>
          <a:p>
            <a:pPr lvl="0"/>
            <a:r>
              <a:rPr lang="ru-RU" dirty="0"/>
              <a:t>Основы экономики </a:t>
            </a:r>
          </a:p>
          <a:p>
            <a:pPr lvl="0"/>
            <a:r>
              <a:rPr lang="ru-RU" dirty="0"/>
              <a:t>Охрана труда </a:t>
            </a:r>
          </a:p>
          <a:p>
            <a:pPr lvl="0"/>
            <a:r>
              <a:rPr lang="ru-RU" dirty="0"/>
              <a:t>Технология выращивания древесно-кустарниковых культур </a:t>
            </a:r>
          </a:p>
          <a:p>
            <a:pPr lvl="0"/>
            <a:r>
              <a:rPr lang="ru-RU" dirty="0"/>
              <a:t>Технология выращивания цветочно-декоративных культур</a:t>
            </a:r>
          </a:p>
          <a:p>
            <a:endParaRPr lang="ru-RU" dirty="0"/>
          </a:p>
        </p:txBody>
      </p:sp>
      <p:pic>
        <p:nvPicPr>
          <p:cNvPr id="7" name="Рисунок 6" descr="C:\Users\КККККК\Desktop\садовопарковое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" y="4581129"/>
            <a:ext cx="3923030" cy="2276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610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1682</TotalTime>
  <Words>730</Words>
  <Application>Microsoft Office PowerPoint</Application>
  <PresentationFormat>Экран (4:3)</PresentationFormat>
  <Paragraphs>139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 </vt:lpstr>
      <vt:lpstr>Презентация PowerPoint</vt:lpstr>
      <vt:lpstr>Подготовка квалифицированных рабочих кадров и специалистов среднего звена ведется по нескольким направлениям:</vt:lpstr>
      <vt:lpstr>Технический профиль</vt:lpstr>
      <vt:lpstr>Станочник (металлообработка) Срок обучения  2 года 10 месяцев</vt:lpstr>
      <vt:lpstr>Сварщик (ручной и частично механизированной сварки (наплавки)) Срок обучения 2 года 10 месяцев</vt:lpstr>
      <vt:lpstr>Монтаж, техническое обслуживание и ремонт  промышленного оборудования (по отраслям) Срок обучения 3 года 10 месяцев</vt:lpstr>
      <vt:lpstr>Естественнонаучный профиль</vt:lpstr>
      <vt:lpstr>МАСТЕР САДОВО-ПАРКОВОГО  И ЛАНДШАФТНОГО СТРОИТЕЛЬСТВА Срок обучения  2 года 10 месяцев</vt:lpstr>
      <vt:lpstr>Презентация PowerPoint</vt:lpstr>
      <vt:lpstr>Гуманитарный профиль:</vt:lpstr>
      <vt:lpstr>Мастерские </vt:lpstr>
      <vt:lpstr>Презентация PowerPoint</vt:lpstr>
      <vt:lpstr>Презентация PowerPoint</vt:lpstr>
      <vt:lpstr>Дополнительные образовательные программы:</vt:lpstr>
      <vt:lpstr>Колледж – организатор и активный участник конкурсов профессионального мастерства в рамках международных движений WorldSkills и Abilympics</vt:lpstr>
      <vt:lpstr>WorldSkills  («Молодые профессионалы»)</vt:lpstr>
      <vt:lpstr>На базе колледжа расположен  Поволжский казачий институт управления и пищевых технологий, (филиал) ФГБОУ ВО "МГУТУ им. К.Г. Разумовского (ПКУ)»</vt:lpstr>
      <vt:lpstr>Презентация PowerPoint</vt:lpstr>
      <vt:lpstr>В колледже есть:</vt:lpstr>
      <vt:lpstr> Наши контакты: Приёмная комиссия: 201 80 88 Наш сайт: www.scais.ru Официальная группа ВКонтакте: https://vk.com/tk_kuznetcova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КККККК</cp:lastModifiedBy>
  <cp:revision>119</cp:revision>
  <dcterms:modified xsi:type="dcterms:W3CDTF">2022-02-10T14:47:06Z</dcterms:modified>
</cp:coreProperties>
</file>