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1" r:id="rId2"/>
    <p:sldMasterId id="2147483714" r:id="rId3"/>
  </p:sldMasterIdLst>
  <p:notesMasterIdLst>
    <p:notesMasterId r:id="rId25"/>
  </p:notesMasterIdLst>
  <p:sldIdLst>
    <p:sldId id="306" r:id="rId4"/>
    <p:sldId id="309" r:id="rId5"/>
    <p:sldId id="310" r:id="rId6"/>
    <p:sldId id="315" r:id="rId7"/>
    <p:sldId id="316" r:id="rId8"/>
    <p:sldId id="317" r:id="rId9"/>
    <p:sldId id="318" r:id="rId10"/>
    <p:sldId id="322" r:id="rId11"/>
    <p:sldId id="323" r:id="rId12"/>
    <p:sldId id="330" r:id="rId13"/>
    <p:sldId id="324" r:id="rId14"/>
    <p:sldId id="331" r:id="rId15"/>
    <p:sldId id="333" r:id="rId16"/>
    <p:sldId id="340" r:id="rId17"/>
    <p:sldId id="341" r:id="rId18"/>
    <p:sldId id="334" r:id="rId19"/>
    <p:sldId id="339" r:id="rId20"/>
    <p:sldId id="335" r:id="rId21"/>
    <p:sldId id="337" r:id="rId22"/>
    <p:sldId id="338" r:id="rId23"/>
    <p:sldId id="312" r:id="rId24"/>
  </p:sldIdLst>
  <p:sldSz cx="9144000" cy="6858000" type="screen4x3"/>
  <p:notesSz cx="6791325" cy="99218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0C9E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6" autoAdjust="0"/>
    <p:restoredTop sz="94417" autoAdjust="0"/>
  </p:normalViewPr>
  <p:slideViewPr>
    <p:cSldViewPr>
      <p:cViewPr varScale="1">
        <p:scale>
          <a:sx n="69" d="100"/>
          <a:sy n="69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0709C-F757-4DE7-8E96-93EFBDF123D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32425" cy="4464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340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42340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6591E-D998-41A9-9B48-6AC3C9B141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871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81738-61F4-4900-8031-2B0DD21A530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79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6F79-A58E-4464-A09B-ACDB92859D6B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15.12.2021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EC33-3E36-42D2-A282-77B51C9F5D8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244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6F79-A58E-4464-A09B-ACDB92859D6B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15.12.2021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EC33-3E36-42D2-A282-77B51C9F5D8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048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3BDB87E-2F79-4904-ABA4-5F25B40618C4}" type="datetimeFigureOut">
              <a:rPr lang="ru-RU"/>
              <a:pPr>
                <a:defRPr/>
              </a:pPr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0999E"/>
                </a:solidFill>
              </a:defRPr>
            </a:lvl1pPr>
          </a:lstStyle>
          <a:p>
            <a:fld id="{D9641D6D-8BB7-4783-8FA0-AAACB53549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871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6F79-A58E-4464-A09B-ACDB92859D6B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15.12.2021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EC33-3E36-42D2-A282-77B51C9F5D81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974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2A74B-53B6-4769-83F3-5EA3C053E042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69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F3A46-1335-4306-98A4-AF86CFBF910A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15.12.2021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01942-98D3-4FEA-802B-6BBF02D4AEE6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6332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F3A46-1335-4306-98A4-AF86CFBF910A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15.12.2021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01942-98D3-4FEA-802B-6BBF02D4AEE6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392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7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F3A46-1335-4306-98A4-AF86CFBF910A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15.12.2021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01942-98D3-4FEA-802B-6BBF02D4AEE6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1412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mk54@yandex.ru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00034" y="571480"/>
            <a:ext cx="8072494" cy="1357322"/>
          </a:xfrm>
          <a:ln>
            <a:miter lim="800000"/>
            <a:headEnd/>
            <a:tailEnd/>
          </a:ln>
        </p:spPr>
        <p:txBody>
          <a:bodyPr tIns="0" rIns="18288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Государственное</a:t>
            </a:r>
            <a:r>
              <a:rPr lang="en-US" sz="28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автономное  профессиональное образовательное учреждение Самарской области</a:t>
            </a:r>
            <a:endParaRPr lang="ru-RU" sz="28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1472" y="2357430"/>
            <a:ext cx="8182004" cy="2714644"/>
          </a:xfrm>
          <a:ln>
            <a:miter lim="800000"/>
            <a:headEnd/>
            <a:tailEnd/>
          </a:ln>
        </p:spPr>
        <p:txBody>
          <a:bodyPr lIns="0" rIns="18288">
            <a:normAutofit fontScale="40000" lnSpcReduction="20000"/>
          </a:bodyPr>
          <a:lstStyle/>
          <a:p>
            <a:pPr marL="0" marR="45720" indent="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3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Самарский </a:t>
            </a:r>
          </a:p>
          <a:p>
            <a:pPr marL="0" marR="45720" indent="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3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металлургический </a:t>
            </a:r>
          </a:p>
          <a:p>
            <a:pPr marL="0" marR="45720" indent="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39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колледж</a:t>
            </a:r>
          </a:p>
          <a:p>
            <a:pPr marL="0" marR="45720" indent="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latin typeface="+mn-lt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1296640" cy="169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1571625" y="5572125"/>
            <a:ext cx="64865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4617B"/>
                </a:solidFill>
              </a:rPr>
              <a:t>кузница  профессиональных  кадров,</a:t>
            </a:r>
            <a:endParaRPr lang="ru-RU" altLang="ru-RU" smtClean="0">
              <a:solidFill>
                <a:srgbClr val="04617B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4617B"/>
                </a:solidFill>
              </a:rPr>
              <a:t>победитель  Всероссийского  национального  проекта </a:t>
            </a:r>
            <a:endParaRPr lang="ru-RU" altLang="ru-RU" smtClean="0">
              <a:solidFill>
                <a:srgbClr val="04617B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4617B"/>
                </a:solidFill>
              </a:rPr>
              <a:t>«Образование»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357563" y="4857750"/>
            <a:ext cx="2643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04617B"/>
                </a:solidFill>
              </a:rPr>
              <a:t>1954</a:t>
            </a:r>
          </a:p>
        </p:txBody>
      </p:sp>
    </p:spTree>
    <p:extLst>
      <p:ext uri="{BB962C8B-B14F-4D97-AF65-F5344CB8AC3E}">
        <p14:creationId xmlns="" xmlns:p14="http://schemas.microsoft.com/office/powerpoint/2010/main" val="3759906534"/>
      </p:ext>
    </p:extLst>
  </p:cSld>
  <p:clrMapOvr>
    <a:masterClrMapping/>
  </p:clrMapOvr>
  <p:transition advTm="9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8" grpId="0"/>
    </p:bldLst>
  </p:timing>
  <p:extLst mod="1">
    <p:ext uri="{E180D4A7-C9FB-4DFB-919C-405C955672EB}">
      <p14:showEvtLst xmlns=""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571504"/>
          </a:xfrm>
          <a:ln>
            <a:miter lim="800000"/>
            <a:headEnd/>
            <a:tailEnd/>
          </a:ln>
          <a:extLst/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>Библиотека-</a:t>
            </a:r>
            <a:r>
              <a:rPr lang="ru-RU" sz="4000" i="1" dirty="0" err="1" smtClean="0">
                <a:solidFill>
                  <a:srgbClr val="FF0000"/>
                </a:solidFill>
              </a:rPr>
              <a:t>медиатека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32771" name="Picture 4" descr="http://almsch16.ucoz.ru/biblioteka/mediateka_16_shkol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46847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 descr="http://www.school323.ru/gallery/int/med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73463"/>
            <a:ext cx="47577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9277193"/>
      </p:ext>
    </p:extLst>
  </p:cSld>
  <p:clrMapOvr>
    <a:masterClrMapping/>
  </p:clrMapOvr>
  <p:transition advTm="16955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642938"/>
          </a:xfrm>
        </p:spPr>
        <p:txBody>
          <a:bodyPr/>
          <a:lstStyle/>
          <a:p>
            <a:pPr algn="ctr" eaLnBrk="1" hangingPunct="1"/>
            <a:endParaRPr lang="ru-RU" altLang="ru-RU" sz="3800" b="1" i="1" dirty="0" smtClean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5122" name="Picture 2" descr="C:\Users\Кавтаськин Денис\Desktop\Севостьянова\для презентации\qyynbI9ZgM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01008"/>
            <a:ext cx="4091947" cy="3068960"/>
          </a:xfrm>
          <a:prstGeom prst="rect">
            <a:avLst/>
          </a:prstGeom>
          <a:noFill/>
        </p:spPr>
      </p:pic>
      <p:pic>
        <p:nvPicPr>
          <p:cNvPr id="5123" name="Picture 3" descr="C:\Users\Кавтаськин Денис\Desktop\Севостьянова\для презентации\rg8cOaRci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3096344" cy="4128459"/>
          </a:xfrm>
          <a:prstGeom prst="rect">
            <a:avLst/>
          </a:prstGeom>
          <a:noFill/>
        </p:spPr>
      </p:pic>
      <p:pic>
        <p:nvPicPr>
          <p:cNvPr id="5124" name="Picture 4" descr="C:\Users\Кавтаськин Денис\Desktop\Севостьянова\для презентации\imzRL5aZs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48680"/>
            <a:ext cx="5663952" cy="3177123"/>
          </a:xfrm>
          <a:prstGeom prst="rect">
            <a:avLst/>
          </a:prstGeom>
          <a:noFill/>
        </p:spPr>
      </p:pic>
      <p:sp>
        <p:nvSpPr>
          <p:cNvPr id="5126" name="AutoShape 6" descr="https://avatars.mds.yandex.net/get-zen_doc/175411/pub_5a9557ed9b403cadb904a7ef_5a955f0355876bce23d3a73b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https://avatars.mds.yandex.net/get-zen_doc/175411/pub_5a9557ed9b403cadb904a7ef_5a955f0355876bce23d3a73b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2655"/>
            <a:ext cx="4392488" cy="2918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69346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649"/>
    </mc:Choice>
    <mc:Fallback>
      <p:transition spd="slow" advTm="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60648"/>
            <a:ext cx="7773987" cy="1303338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500" b="1" dirty="0" smtClean="0">
                <a:solidFill>
                  <a:srgbClr val="FF0000"/>
                </a:solidFill>
              </a:rPr>
              <a:t>Конкурсы профессионального мастерства. Нам есть кем гордиться!</a:t>
            </a:r>
            <a:endParaRPr lang="ru-RU" sz="3500" b="1" dirty="0">
              <a:solidFill>
                <a:srgbClr val="FF0000"/>
              </a:solidFill>
            </a:endParaRPr>
          </a:p>
        </p:txBody>
      </p:sp>
      <p:pic>
        <p:nvPicPr>
          <p:cNvPr id="33795" name="Picture 4" descr="фото 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439142" cy="246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P221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371013" cy="252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Кавтаськин Денис\Desktop\Севостьянова\для презентации\afmEDbp53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4025000" cy="1821313"/>
          </a:xfrm>
          <a:prstGeom prst="rect">
            <a:avLst/>
          </a:prstGeom>
          <a:noFill/>
        </p:spPr>
      </p:pic>
      <p:pic>
        <p:nvPicPr>
          <p:cNvPr id="1028" name="Picture 4" descr="C:\Users\Кавтаськин Денис\Desktop\Севостьянова\для презентации\qG5WDcjk1p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3960440" cy="2642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4667547"/>
      </p:ext>
    </p:extLst>
  </p:cSld>
  <p:clrMapOvr>
    <a:masterClrMapping/>
  </p:clrMapOvr>
  <p:transition advTm="16193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втаськин Денис\Desktop\Севостьянова\для презентации\k3YzUHd2Nx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0648"/>
            <a:ext cx="3340764" cy="4454352"/>
          </a:xfrm>
          <a:prstGeom prst="rect">
            <a:avLst/>
          </a:prstGeom>
          <a:noFill/>
        </p:spPr>
      </p:pic>
      <p:pic>
        <p:nvPicPr>
          <p:cNvPr id="35843" name="Picture 2" descr="C:\Documents and Settings\Администратор\Рабочий стол\Фотографии все\фото Арт профи\P128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484784"/>
            <a:ext cx="4176464" cy="432048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7551771"/>
      </p:ext>
    </p:extLst>
  </p:cSld>
  <p:clrMapOvr>
    <a:masterClrMapping/>
  </p:clrMapOvr>
  <p:transition advTm="19453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20080"/>
          </a:xfrm>
        </p:spPr>
        <p:txBody>
          <a:bodyPr/>
          <a:lstStyle/>
          <a:p>
            <a:r>
              <a:rPr lang="ru-RU" sz="3200" dirty="0" smtClean="0"/>
              <a:t>Очень насыщенная студенческая жизнь</a:t>
            </a:r>
            <a:endParaRPr lang="ru-RU" sz="3200" dirty="0"/>
          </a:p>
        </p:txBody>
      </p:sp>
      <p:pic>
        <p:nvPicPr>
          <p:cNvPr id="33794" name="Picture 2" descr="C:\Users\Кавтаськин Денис\Desktop\Севостьянова\для презентации\aMuPqqS7YB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05064"/>
            <a:ext cx="3476758" cy="2607568"/>
          </a:xfrm>
          <a:prstGeom prst="rect">
            <a:avLst/>
          </a:prstGeom>
          <a:noFill/>
        </p:spPr>
      </p:pic>
      <p:pic>
        <p:nvPicPr>
          <p:cNvPr id="33795" name="Picture 3" descr="C:\Users\Кавтаськин Денис\Desktop\Севостьянова\для презентации\H4WgfxxWR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4107865" cy="2304256"/>
          </a:xfrm>
          <a:prstGeom prst="rect">
            <a:avLst/>
          </a:prstGeom>
          <a:noFill/>
        </p:spPr>
      </p:pic>
      <p:pic>
        <p:nvPicPr>
          <p:cNvPr id="33796" name="Picture 4" descr="C:\Users\Кавтаськин Денис\Desktop\Севостьянова\для презентации\HjKGKte7sd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887754" cy="2915816"/>
          </a:xfrm>
          <a:prstGeom prst="rect">
            <a:avLst/>
          </a:prstGeom>
          <a:noFill/>
        </p:spPr>
      </p:pic>
      <p:pic>
        <p:nvPicPr>
          <p:cNvPr id="33797" name="Picture 5" descr="C:\Users\Кавтаськин Денис\Desktop\Севостьянова\для презентации\hQNwbIYGP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40768"/>
            <a:ext cx="4367808" cy="2450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006411" cy="300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Кавтаськин Денис\Desktop\Севостьянова\для презентации\tobhibAT3G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170436" cy="2339354"/>
          </a:xfrm>
          <a:prstGeom prst="rect">
            <a:avLst/>
          </a:prstGeom>
          <a:noFill/>
        </p:spPr>
      </p:pic>
      <p:pic>
        <p:nvPicPr>
          <p:cNvPr id="34820" name="Picture 4" descr="C:\Users\Кавтаськин Денис\Desktop\Севостьянова\для презентации\VhweaRfeS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140968"/>
            <a:ext cx="2507475" cy="3343300"/>
          </a:xfrm>
          <a:prstGeom prst="rect">
            <a:avLst/>
          </a:prstGeom>
          <a:noFill/>
        </p:spPr>
      </p:pic>
      <p:pic>
        <p:nvPicPr>
          <p:cNvPr id="34821" name="Picture 5" descr="C:\Users\Кавтаськин Денис\Desktop\Севостьянова\для презентации\zARhCjXN5N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0968"/>
            <a:ext cx="2679762" cy="3573016"/>
          </a:xfrm>
          <a:prstGeom prst="rect">
            <a:avLst/>
          </a:prstGeom>
          <a:noFill/>
        </p:spPr>
      </p:pic>
      <p:pic>
        <p:nvPicPr>
          <p:cNvPr id="34822" name="Picture 6" descr="C:\Users\Кавтаськин Денис\Desktop\Севостьянова\для презентации\SCIzPi9U_9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933056"/>
            <a:ext cx="3311690" cy="2483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5114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FF0000"/>
                </a:solidFill>
              </a:rPr>
              <a:t>Студенческая весна</a:t>
            </a:r>
          </a:p>
        </p:txBody>
      </p:sp>
      <p:pic>
        <p:nvPicPr>
          <p:cNvPr id="36867" name="Picture 2" descr="C:\Documents and Settings\User\Рабочий стол\фото стенд\Ансамбль ЛОЖКАРЕ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3825"/>
            <a:ext cx="3673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:\Documents and Settings\User\Рабочий стол\фото стенд\IMG_02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12875"/>
            <a:ext cx="4248150" cy="2832100"/>
          </a:xfrm>
        </p:spPr>
      </p:pic>
      <p:pic>
        <p:nvPicPr>
          <p:cNvPr id="36869" name="Picture 2" descr="C:\Documents and Settings\User\Рабочий стол\фото стенд\Ансамбль САМАРОЧКА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42481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1062205"/>
      </p:ext>
    </p:extLst>
  </p:cSld>
  <p:clrMapOvr>
    <a:masterClrMapping/>
  </p:clrMapOvr>
  <p:transition advTm="14958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4762872" cy="1143000"/>
          </a:xfrm>
        </p:spPr>
        <p:txBody>
          <a:bodyPr/>
          <a:lstStyle/>
          <a:p>
            <a:pPr algn="ctr"/>
            <a:r>
              <a:rPr lang="ru-RU" dirty="0" smtClean="0"/>
              <a:t>Наши звезды юмора</a:t>
            </a:r>
            <a:endParaRPr lang="ru-RU" dirty="0"/>
          </a:p>
        </p:txBody>
      </p:sp>
      <p:pic>
        <p:nvPicPr>
          <p:cNvPr id="4098" name="Picture 2" descr="C:\Users\Кавтаськин Денис\Desktop\Севостьянова\для презентации\En9lDHAWWH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2468563"/>
            <a:ext cx="6586728" cy="4389437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48680"/>
            <a:ext cx="353509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Благоустройство городка Металлург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7891" name="Picture 2" descr="C:\Documents and Settings\User\Рабочий стол\фото стенд\Участие в благоустройстве горо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2" y="1847850"/>
            <a:ext cx="6480175" cy="4856162"/>
          </a:xfrm>
        </p:spPr>
      </p:pic>
    </p:spTree>
    <p:extLst>
      <p:ext uri="{BB962C8B-B14F-4D97-AF65-F5344CB8AC3E}">
        <p14:creationId xmlns="" xmlns:p14="http://schemas.microsoft.com/office/powerpoint/2010/main" val="3587725814"/>
      </p:ext>
    </p:extLst>
  </p:cSld>
  <p:clrMapOvr>
    <a:masterClrMapping/>
  </p:clrMapOvr>
  <p:transition advTm="4161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337"/>
          </a:xfrm>
        </p:spPr>
        <p:txBody>
          <a:bodyPr/>
          <a:lstStyle/>
          <a:p>
            <a:pPr algn="ctr" eaLnBrk="1" hangingPunct="1"/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39939" name="Picture 2" descr="H:\Сочи\DSC09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12" y="836712"/>
            <a:ext cx="444228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H:\Сочи\DSC007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221163"/>
            <a:ext cx="4321175" cy="2425700"/>
          </a:xfrm>
        </p:spPr>
      </p:pic>
      <p:pic>
        <p:nvPicPr>
          <p:cNvPr id="8193" name="Picture 1" descr="C:\Users\Кавтаськин Денис\Desktop\Севостьянова\для презентации\WK2LFu5LtG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079776" cy="3059832"/>
          </a:xfrm>
          <a:prstGeom prst="rect">
            <a:avLst/>
          </a:prstGeom>
          <a:noFill/>
        </p:spPr>
      </p:pic>
      <p:pic>
        <p:nvPicPr>
          <p:cNvPr id="8194" name="Picture 2" descr="C:\Users\Кавтаськин Денис\Desktop\Севостьянова\для презентации\wx2UhaxRA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4079776" cy="3059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8561981"/>
      </p:ext>
    </p:extLst>
  </p:cSld>
  <p:clrMapOvr>
    <a:masterClrMapping/>
  </p:clrMapOvr>
  <p:transition advTm="6681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27088" y="142851"/>
            <a:ext cx="8031192" cy="1285885"/>
          </a:xfrm>
          <a:ln>
            <a:miter lim="800000"/>
            <a:headEnd/>
            <a:tailEnd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800" b="1" i="1" dirty="0" smtClean="0">
                <a:solidFill>
                  <a:srgbClr val="92D05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ГАПОУ</a:t>
            </a:r>
            <a:br>
              <a:rPr lang="ru-RU" sz="2800" b="1" i="1" dirty="0" smtClean="0">
                <a:solidFill>
                  <a:srgbClr val="92D05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ru-RU" sz="2800" b="1" i="1" dirty="0" smtClean="0">
                <a:solidFill>
                  <a:srgbClr val="92D05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«</a:t>
            </a:r>
            <a:r>
              <a:rPr lang="ru-RU" sz="2800" b="1" i="1" dirty="0">
                <a:solidFill>
                  <a:srgbClr val="92D05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Самарский металлургический колледж</a:t>
            </a:r>
            <a:r>
              <a:rPr lang="ru-RU" sz="2800" b="1" i="1" dirty="0" smtClean="0">
                <a:solidFill>
                  <a:srgbClr val="92D05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»</a:t>
            </a:r>
            <a:r>
              <a:rPr lang="ru-RU" sz="2800" b="1" i="1" dirty="0" smtClean="0">
                <a:solidFill>
                  <a:srgbClr val="6633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/>
            </a:r>
            <a:br>
              <a:rPr lang="ru-RU" sz="2800" b="1" i="1" dirty="0" smtClean="0">
                <a:solidFill>
                  <a:srgbClr val="6633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 </a:t>
            </a:r>
            <a:endParaRPr lang="ru-RU" sz="2400" b="1" i="1" dirty="0">
              <a:solidFill>
                <a:srgbClr val="6633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3808413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8925" y="1214438"/>
            <a:ext cx="3775075" cy="2857500"/>
          </a:xfrm>
        </p:spPr>
      </p:pic>
      <p:pic>
        <p:nvPicPr>
          <p:cNvPr id="6" name="Picture 5" descr="P12800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424439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59156858"/>
      </p:ext>
    </p:extLst>
  </p:cSld>
  <p:clrMapOvr>
    <a:masterClrMapping/>
  </p:clrMapOvr>
  <p:transition advTm="809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FF0000"/>
                </a:solidFill>
              </a:rPr>
              <a:t>Наши награды</a:t>
            </a:r>
          </a:p>
        </p:txBody>
      </p:sp>
      <p:pic>
        <p:nvPicPr>
          <p:cNvPr id="40963" name="Picture 2" descr="C:\Documents and Settings\User\Рабочий стол\фото стенд\Наши достиж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513" y="1600200"/>
            <a:ext cx="7302500" cy="4870450"/>
          </a:xfrm>
        </p:spPr>
      </p:pic>
    </p:spTree>
    <p:extLst>
      <p:ext uri="{BB962C8B-B14F-4D97-AF65-F5344CB8AC3E}">
        <p14:creationId xmlns="" xmlns:p14="http://schemas.microsoft.com/office/powerpoint/2010/main" val="2147903273"/>
      </p:ext>
    </p:extLst>
  </p:cSld>
  <p:clrMapOvr>
    <a:masterClrMapping/>
  </p:clrMapOvr>
  <p:transition advTm="8587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/>
          </p:cNvSpPr>
          <p:nvPr>
            <p:ph sz="half" idx="4294967295"/>
          </p:nvPr>
        </p:nvSpPr>
        <p:spPr>
          <a:xfrm>
            <a:off x="2771775" y="1935163"/>
            <a:ext cx="5915025" cy="4733925"/>
          </a:xfrm>
        </p:spPr>
        <p:txBody>
          <a:bodyPr/>
          <a:lstStyle/>
          <a:p>
            <a:endParaRPr lang="ru-RU" altLang="ru-RU" sz="2200" smtClean="0">
              <a:latin typeface="Constantia" pitchFamily="18" charset="0"/>
            </a:endParaRPr>
          </a:p>
        </p:txBody>
      </p:sp>
      <p:pic>
        <p:nvPicPr>
          <p:cNvPr id="6" name="Picture 2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700" y="428625"/>
            <a:ext cx="9156700" cy="6383338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0484" name="Заголовок 1"/>
          <p:cNvSpPr>
            <a:spLocks/>
          </p:cNvSpPr>
          <p:nvPr/>
        </p:nvSpPr>
        <p:spPr bwMode="auto">
          <a:xfrm>
            <a:off x="914400" y="5214938"/>
            <a:ext cx="82296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5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 пожаловать!</a:t>
            </a:r>
          </a:p>
        </p:txBody>
      </p:sp>
      <p:sp>
        <p:nvSpPr>
          <p:cNvPr id="20483" name="Содержимое 2"/>
          <p:cNvSpPr>
            <a:spLocks/>
          </p:cNvSpPr>
          <p:nvPr/>
        </p:nvSpPr>
        <p:spPr bwMode="auto">
          <a:xfrm>
            <a:off x="0" y="428625"/>
            <a:ext cx="91440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4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адреса:</a:t>
            </a: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г. Самара, Ул. Нагорная, 128</a:t>
            </a: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Телефон: 956-54-47</a:t>
            </a:r>
            <a:endParaRPr lang="en-US" sz="3200" b="1" i="1" dirty="0">
              <a:solidFill>
                <a:srgbClr val="10CF9B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г. Самара, </a:t>
            </a:r>
            <a:r>
              <a:rPr lang="ru-RU" sz="3200" b="1" i="1" dirty="0" smtClean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dirty="0" err="1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Алма-Атинская</a:t>
            </a: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, 1</a:t>
            </a: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Телефон: 958-93-18</a:t>
            </a: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n-US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smk54@yandex.ru</a:t>
            </a:r>
            <a:endParaRPr lang="ru-RU" sz="3200" b="1" i="1" dirty="0">
              <a:solidFill>
                <a:srgbClr val="10CF9B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sz="3200" b="1" i="1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Наш сайт: </a:t>
            </a:r>
            <a:r>
              <a:rPr lang="en-US" sz="3200" b="1" i="1" u="sng" dirty="0">
                <a:solidFill>
                  <a:srgbClr val="10CF9B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camek.ru </a:t>
            </a:r>
          </a:p>
          <a:p>
            <a:pPr marL="273050" indent="-27305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ru-RU" sz="5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8051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233"/>
    </mc:Choice>
    <mc:Fallback>
      <p:transition spd="slow" advTm="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85750"/>
            <a:ext cx="8229600" cy="1562100"/>
          </a:xfrm>
        </p:spPr>
        <p:txBody>
          <a:bodyPr/>
          <a:lstStyle/>
          <a:p>
            <a:pPr algn="ctr"/>
            <a:r>
              <a:rPr lang="ru-RU" altLang="ru-RU" sz="4600" dirty="0" smtClean="0"/>
              <a:t>Миссия </a:t>
            </a:r>
            <a:r>
              <a:rPr lang="ru-RU" altLang="ru-RU" sz="4600" dirty="0" err="1" smtClean="0"/>
              <a:t>СаМеК</a:t>
            </a:r>
            <a:r>
              <a:rPr lang="ru-RU" altLang="ru-RU" sz="4600" dirty="0" smtClean="0"/>
              <a:t>:</a:t>
            </a:r>
            <a:br>
              <a:rPr lang="ru-RU" altLang="ru-RU" sz="4600" dirty="0" smtClean="0"/>
            </a:br>
            <a:r>
              <a:rPr lang="ru-RU" altLang="ru-RU" sz="2800" dirty="0" smtClean="0"/>
              <a:t>через преемственность и инновации </a:t>
            </a:r>
            <a:br>
              <a:rPr lang="ru-RU" altLang="ru-RU" sz="2800" dirty="0" smtClean="0"/>
            </a:br>
            <a:r>
              <a:rPr lang="ru-RU" altLang="ru-RU" sz="2800" dirty="0" smtClean="0"/>
              <a:t>к конкурентоспособному специалисту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Мы готовим профессионалов!!!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 descr="фото 1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3419872" cy="275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3581400" cy="2886075"/>
          </a:xfrm>
          <a:prstGeom prst="rect">
            <a:avLst/>
          </a:prstGeom>
        </p:spPr>
      </p:pic>
      <p:pic>
        <p:nvPicPr>
          <p:cNvPr id="8" name="Picture 6" descr="G:\фото СаМеК\металл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2957215" cy="273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59695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34956">
        <p14:reveal/>
      </p:transition>
    </mc:Choice>
    <mc:Fallback>
      <p:transition spd="slow" advTm="34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88" y="785813"/>
            <a:ext cx="7572375" cy="3571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2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606552" cy="240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933056"/>
            <a:ext cx="4019600" cy="276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автаськин Денис\Downloads\FCD1BC32-296E-4AA2-AD41-7B95A8FF06E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5597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007"/>
    </mc:Choice>
    <mc:Fallback>
      <p:transition spd="slow" advTm="20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38" y="642938"/>
            <a:ext cx="8115300" cy="490537"/>
          </a:xfrm>
        </p:spPr>
        <p:txBody>
          <a:bodyPr/>
          <a:lstStyle/>
          <a:p>
            <a:pPr algn="ctr" eaLnBrk="1" hangingPunct="1">
              <a:defRPr/>
            </a:pPr>
            <a:endParaRPr lang="ru-RU" sz="32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596" y="1643050"/>
            <a:ext cx="8229600" cy="438912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400" b="1" dirty="0" smtClean="0">
              <a:ln w="1905"/>
              <a:solidFill>
                <a:schemeClr val="bg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400" b="1" dirty="0" smtClean="0">
              <a:ln w="1905"/>
              <a:solidFill>
                <a:schemeClr val="bg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400" b="1" dirty="0" smtClean="0">
              <a:ln w="1905"/>
              <a:solidFill>
                <a:schemeClr val="bg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400" b="1" dirty="0" smtClean="0">
              <a:ln w="1905"/>
              <a:solidFill>
                <a:schemeClr val="bg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700808"/>
            <a:ext cx="6840760" cy="452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13.01.10 Электромонтер по ремонту и обслуживанию электрооборудования             (по отраслям)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15.01.05  Сварщик (ручной и частично механизированной сварки (наплавки))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15.01.29  Контролер станочных и слесарных работ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18.01.12  Изготовитель фарфоровых и фаянсовых изделий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441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285"/>
    </mc:Choice>
    <mc:Fallback>
      <p:transition spd="slow" advTm="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5" y="714375"/>
            <a:ext cx="8786813" cy="633413"/>
          </a:xfrm>
        </p:spPr>
        <p:txBody>
          <a:bodyPr/>
          <a:lstStyle/>
          <a:p>
            <a:pPr algn="ctr" eaLnBrk="1" hangingPunct="1">
              <a:defRPr/>
            </a:pPr>
            <a:endParaRPr lang="ru-RU" sz="32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7975" y="1428736"/>
            <a:ext cx="8378825" cy="4736568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latin typeface="+mn-lt"/>
              </a:rPr>
              <a:t> 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AutoShape 5" descr="data:image/jpeg;base64,/9j/4AAQSkZJRgABAQAAAQABAAD/2wCEAAkGBxQSEhQUEhQUFhQXGBQWFxYXGBcYHRQXFxUXFxcWGBgYHCggGBolHRUVITEhJSkrLi4uFx8zODMsNygtLisBCgoKDg0OGxAQGywmHyQsLCwsLDAsLCwsLCwsLCwsLCwsLCwsLCwvLCwsLCwsLDQsLCwsLCwsLCwsLCwsLCwsLP/AABEIALcBEwMBIgACEQEDEQH/xAAcAAAABwEBAAAAAAAAAAAAAAAAAQIDBAUGBwj/xABIEAACAAMFBAcEBgcGBgMAAAABAgADEQQFEiExBkFRYRMiMnGBkaEHUrHBFCNCYtHwFTNygpKy4RZDU8LS8SRzg5Oi0xdEw//EABkBAAIDAQAAAAAAAAAAAAAAAAEDAAIEBf/EAC8RAAICAQMCBQMDBAMAAAAAAAABAhEDEiExBEETIjJRYXGh0ULB8COBkeEUQ4L/2gAMAwEAAhEDEQA/AOnvMLGpMKUQlRDqiLiAwIcAggIVACHAgQcQgUCDgohAoTCjBRCCTCTQa0EVN638sp+iQYpmp4ID7x48oalW0OKlsR4jTuEInnjF0uR8MEpK3wWky2S11dR+eMKkWuW/YdG/ZYH4Rk74s4NWdzT3a0/38459e9qCElFbL7VcPkRvhC6qV8D/APiqtmd1pAjlGxG2E8MFmEzJf32LMB91mzPcY6pInK6hlIIOhEaseRTMuTG4Pccg4EHDBYIOBBxCAg4KDiEAIOAIEQIIqL02oslnqJs9Aw+yDib+FamMtt1teRis8gsr1Ku43cQhBri1B4ZxzJXlF6N1jxozEneSRX5wueSuB2PC5bs64/tNu8dqY4/6ZPj1aiLK6dtLFaWCypwLHQMrLX+IUjid42CXQnGingVr6utYzdodgeqAMP2lJ88jl8IoskhjwJHrCCjguxftMtEiakq0TDOkmgPSdtNwwuNe41rxju8icrqGU1VgCDyMOjJMzyi1yKMQp6VY5n0icYly5IoMhBKNWUTSu+GXld/nGjMocBCSg4QaQtpoqJN4zFAGtN5zgRa4BAg0ga5FYohxRBKIcAgDAAQcCDgBBAg4EQgRgoOBEIJMZ3aLa2VZCVIxMpQMKkBS9SoqASSQK6eMaIxyDbO6ZQt8+cwczCyYQMRHXkhEag+8pH5rCc03CNofggpyplfabzLu3WNCxZ295ia04kRdXZfYyVe6v47gOUc4m2g4iBQKDmSaa7h/TOLm7Z1KYSKDhUeXGObpa3Ops1R05SHFT+J9dPzlECdswLSchlvJz/J5CK+5rdiIBOVfPw/PhHQpFqGAUFBFqvkrujP2TZiTZxkoLcTF9dPV6u45jviHanLaQ5Y7SAAWI6sHp3U7B1EdWPcvIVBCDjqnIDgQIMRCAg4Ag4hACOa7a+0FOtZrM0xXrRpyoSNaEJTMnnp3x0K8QTJmha16OZSmtcJpTnHIdhLhkz50tnNZqGd00vd1WUS6bilDQHlC8kmkOwxTe5RPZZnRmZ0ZGOoZqVIWumnjXfWIkqRKlrjLY+BUDI8CpFPPMR6I+hyyuEqMPCkZ/aHY2zTZbYZaqx3ga98Z6fJsTjwcDva3oVp0dDxoF8KA0I/NIzjziDlpwOfkY1W12yc2zkmmJa6isZA5QyFNC8qcWW91SVmq4ORRS9ST1QCK6Z5co7h7H9ofpFnMsmuHSpzHFT8RyMcHuy2FKhVBZhQdx1B5GNj7Or2WzXggDdWdUYfdKjLwOdOQEB+V3/Pkp6lR6KieoyEQUNaRYRoZmitxBhBEOmEmIgSQ1AhVIOLWK0lWohYhKwsQC4IOAIEQgIEHAiECMEYOCMQhHn2gLqY5tt+5kzWtJZzVFwS1C9ag1z1oc+PdG7vHNgDDV8XJLtUoS5gyGhFMvA5GE58euNDsGRQlbPOttNAGIrqaDic/OOoWLZUSrMMABmkZuyBkDDtDKjBRmMVdd0UG3mxhscsurYpTNhGWaihpUbuFeYjbbLH6bZpBxHFLHWUnJmoAGbedK+JjHkTSR0sUoyb9jOyrptkp+rISbzSYAD4MoIi8baWdKAWZd88U3h5TD4iNWr0oppiAAJGhyzPnC2IIzEV1J9i2l+5jL7v0vZlmqyyg2IGUXpNXCSM1StdAcjoRFTdIdxKkdJOxWjMsNZSK4BfEXqutQa7q0NI0d93PLmUbNSuKhWmjChGYIoYj7OGUjs7nE5woqgEtRa0AAGlTDYyxpXW4JQm01ext7pllUIxO64iELksxQAKCWObVKs1T70ThDFkdioLCh4HXlWH43p2jkNU6Dg4Qz0innX6qzhL8+WsByS5AXkAQlGqKwsQSBxXTLulrNE1ERXaoYhQC9aHMjU5RYxW7QyQ0k1UthIYAAk1Hu0zr3RXJ6WMxetEwGG7QRTWMvs/esydjUB8K1ozqVJpuz174rLwmOz1nlxLBINC9BzITd3xjs6KhuWV+2NXUggERyfaDZZFxOopqY20i1pNnGVZ1DACpdQQAObUEJv2UFQqdSCIp6WWkrVHF7LYWd6DIE61pQQ/Z1NntUtsVSpRwRlUa/DKNhdN2MXXox1cVXJ3CoHiTn5Rkr6dWtTmXnLUqgI0IUYSRyrWHRm5NrtQmWNRivez1Ds/bBMl0rmtB4HNT5Rbgt70cq9nl/AiSXNQVWW/h1a/DzjqguuT/AIawzp53GnyjJmxtS27hnF70NPi96HDdUn/DWEm6JP8AhrD7QlxZFZn98ef9YESP0NI/wl8oEGwUxpYVCRCohAQcAQIBAQIECIQKEtCoMSyYJCotUvE4HKJqDKHTYRixEmHTJAp+e6JQaMZt7dk60yuhlKhxlcTOclVTi3AmtYo9j7taQrDFkCQCMusMjHTZkgEGmlIzt72ToOsB1XOfJv6699YzdRjqOo2dNPfSQ7LaHMwl2rkAOVIsXmikULzDXKGzaHGUYU7OgSLxmc4YuCe7z5aiXhUGpJPWIHAKCANNSMq6QmzyGnAsoLKCykgilVNGGZzocvOJtwz1lzSWyFDzJqAfgaw7HjlqWwvLlioPdG0gmhqRaVcdVgYdBrlHQOOMsK5GKOfsn0loWf0pAH93hyO/WvOLObeSpXFLmqAaVIyPdQwcu/5NKVYfumKvS+SUWSJQAQoCIKXvKKlgTQUBopOumQEAX3J3vTvVh8RBtBonw1auzXhDIvWR/iD1iUGVlqDVT6xHTVBi9Lsr1OTUpoYgWWaGJQgHLeIr70tZVXVWbqsVxp1s94YDPhFZdN4SpZIrNd2pqkw0HiuQjC7s6sY3G0X1sZJKnAqrXWgArHPNobUXYncI1V6WgtGOv+eqLnqdFGpO4QKsLaSOeXttBPBmSUmFZZyZQAK5ZgtStPGKyzPkeBHqMx6xrrVsm0yUzgfWULd51pGSayupORy15GN2TA8SSZz8eXxG2jR7IXz0ZpuqCRxByYfCPRGx+0CzpIDNmoFGP2l0BPPcY8ppNMtsQ8Qco2ex+2f0dxU9UnME0p/vGVxcJa48dx0qlGnyempdqRjRWBPIw6Yy2yF4S7R9ZLYFcOfEHgRGqjVae8THHVupLcTAhUCIWoqRChBCDi4kOBAgRAggQYgohAokLllDKDOHHMRFkFr6wFGVIRi184WTviwRUoDOKba+8JcmQRMUOZhCqhNMRGZNdRSla8aRaWi0iWjMQTQVoN8c8td2T7wtHTM4CDJEzoq10HPid8RRvkN0M3kehwlmqjiqNpX7rcGHDxEQ/o7z0Z+kaXKpkVHWfPcxqEBzFaVyOmVdReOznSSGktoykA71anVZeYMRbJcJCBHFMIC0zooUUAUHU5cKRmh0cYzb7expl1TcK7idk7YjSTIUBWlDDQaFaVBB3nj/AFiNbkKdriaekWsu6ggogw76768a8Yat8h2ChgGowIYZGlCDUaHXdGvSjLZCuqe5Nd0a+wTqiKezWXSmkTEfCaCI0ARtnNwWVmH2WlnycVivkkMAeMTtsZJeyzVpqDSm8AV89YzGyN5CdIHFKo3ehwn5ecUa2sBtLjXJu8fCIt+H61R935xLuc0lsaE56DflpEK+DWevJYp2IMyEGJQaVNaDjTMxbrMfoEFMLZVrTq1qdO7dxiJdVh+s6ZtApRB3mrN6KB4xPtbaCLxVLUTl0UUm6UlGYRiImHE4JJq3vCpyJ+XKK+12mRJBIYA8z+MaRxWnM+kcz9qFwnH00taYVxkjTEHplzIOcLj0yy2zVHqdFRY5ed4lgTLzJ03+UVliu4Y+ktDHF9kYWIWu8kClfhD+yfXdMQqGQkd9PwrGuxrUgAMeCjIf7nIDfQ8DGjocEfW+wrrs8l/TXci2LoW7MxNPeXu0JhcvZeTNJcjUnTfmQPCgBiys+z8oLimS0ZzQklQc9RSo0BMW0hKLXv8Awi/VyTqIjpk15ils2ydl0MtWpvYA0500h+fdFkwNKWzrMUgqURAe/E+gPeRFili6TtE4PdBIxftEZkcucWSSwoAUAAaACgHcBAxRjCO3cGScpy+hh7n2cmWF+ksVmw7qPanbLh0ea+pjodzXqloQsuRVijrvR11U/HuIiFWhjm2zVv8A0dtBabLWki1lZijcHdQwI/eLr4CFZqXCSL47d2zs0CE1gQoZZWCDgyh4GBSLiQQIECIQECBAiBDD0FaE90J6YNp4jQjvBhRTeDCJ61z38eEWRYaSZ1qfnOvz+MSRpFK1p+tUZVo3iAMQI/h9Yt0aC9grcKdLxCm6GLPYwg6sSqwYMCyDVYYnyqzFP3WrzzWJTS94huYKFTxqPgflBIMPKhk2eJrCCCxLAQ5ihFrFE9pzJP3j+H+WJO0V5BBTU7hxPD5xRLMODPVyB8z8oZFFWaZLPPdatNQg5qDK7II0qDnkdYiWa4DLJ6NLMKkk0lstSdSaGL02YNK6Nq0KYTQkGlKGhGY7xCLpu1LOpSWXIJr13eYa0pkXJNMtIzhKi8L1m2SWtZaEl2BAJpSgowg7otP0stMeWFIIXtNmKVyEDapQwpvWr04gEBqcwM4euiWstdRUmtPClCdKwccHKXwCUkkWpagoN2giNNephu2zqCK2770SYxQNVxqOI48/CH5Y+QrifmLOZNo6CmtR3AKST6DziPe1l6WWyEVqD6giHkmDpQu/CWHcMKn+f0h+alIOHaKZMruRzO6ZRSSqAddWdMsj1SRG1uazJJlLUZ6lj9onU/nlDQu4LaXcLUMAyji+jfBT4xYrYWc4ppy90bo0RjHHBRX1FZcksk3IJbaHyVTT3t3dD1er5/n0iMLWGZlQfVpQYveblyA+MOYsoxdR6zTg9BJsDZHv+QiWYqrvtIx4eOflFkzcIZB3FC5qmxq0TQoqxAHEkD4xyb2oFVtlit0mYrBWWW9K1rLYzFIJFGFCwy0y4x1ObIUmpUE884xHtbugzrEsyWM7O+Ige44wsctwOAnkDFeoivDYcL86OjSL1LKrAChAOvEVgRQbIMWsNlZu0ZMqvfgFYOEKWwpuSdWaN57DVRTfkfkYD2ogV6Mkct/fihEy+5Q+zNPdLb8IizdpwNJMw96sPgpjE+lzX5csv8Jm/wASHeKJS3qmhVgeBGkOraZZ/Iisl7Q1NTImDu6Q17x0YESRtJL3pNH/AE3/AAiyw9Sv+y//ACvyRyxv9P3JeNYMFeX5/P8ASIo2jkb+k/7Uz/TBjaGz8W/7Uz/TD4LKn5mmvo1+7KPT2JpUUyyPPSI0+UwFTU8hCZd+2djTFT9pWHxESVtsptJieBEOuitGEv8At/RT7GTkWtAThkyODXiMxGsZSVoKgkZHjTKJ1rskmeAJgSYAVYVocLKQQQdQageUKnWMU6pKndQ5eRyMCcri9rDG07Mlcd/Y5pltlWo7mG74iNMY59ZUkzbRMZ5U6UyTHBdCXluVYjEVGaE68I3FkcldQw3MDWo3eMc/ourT/p5Nn8/t7mvq8avXEkgwm0HNK8SB/CYAMVV535JlOiu3XrkBU6im4HjHQnlhD1MzY8U8jqKLUiGp8wKjMdwJiskX6kyYElsDnnrlQZjSHb5njoyOJHpnFsc1PdAyY3jdM53tHaHa1LU0liWG/adnavhRV+HGJ1yTOmnD3JdATxY6jwy84rdqLHMm2iSJZoMDYjvoGFKA/tHOLnZ+U0tkRU6tRvFRnmTvOusaOwizfCaOIhQccYZEHQbwIzUWK612EzLRLetEQPX7xY0AiZOnBRQAsdyqNO/cIFaCg0iLabQFGoHnGnHjpCZztlde9udEJcooOg1PhlSvgYyV0WKfaLXLmIZtEJJZ3FMJBBXBLVV04gnSL6y2VbS7OauAQtTULmaUFc2OdaUAjXWazrLoqCgEXyZYxWlcghF8kBcpitxBHw/AeUTVmVyiLMUEQSTiIywyKOzNE8ep2iSw6ynhX1GfwiHeM8sRKTtHXkIdNo/PhT5xHs6hSxBJZtSfgOEOWaC3FPDJ7BvLVAFXQep3mIlongD7R/ZFT6RJmCusRrQMsozNuTtmlJRVIrrtt/8AxaCrEHEpqjKc1NK1FNRGwYilTSg9Ix7S8LLMeY9EIYKMhUGug1jTL9YFH2T1jzG4Q/FuhOXZiRPLZqhK8dK90Jm2VZisjDqurKw4hhQ/GJzRGmGGumqEq0wrD0cmWkoI9JaqleOEUr6QIaexhjixuK7gTThAjNoSKPxL7Dsu6XO6nfi/98TZN0mmZUcqTP8A2w297BxROm7xJPzoIVZXmg1w2huTCUo76VBhbbNioctaIq9U5jWrH5zF+MQiinU+INfhPhVtnhWxTjLSmmObLSnoT6xS2vbKwp2rdZweCz5kw/wy4iIy2a7pR+0fDpflMiLNuOWftzfAT/8AXFDP9oNkzwWi0TP+TZrQa9xmGkVT7bgkmXKvVuZCoPLCTBsBqn2fXdMn+c7/AFxDn3Nh+1aD/wB35vGQnbT9Kf1NvJO4zZndp0gHpEqSuJDMexWjCCK4iGJ00UzCSM4rHLCTqLT/ALlpY5xVtF1aVJlTJDoxV6UdlAMtloVapOdCK0iPP2pkyCZaviK6sWBAPAAfjGU2hDSJazFpL6Sv1TBK6V3V04Vjla2pjmSSTmeZOZMDLq01FjcChquaOmWXbn6POdlNVZySO81qI6Ds/wC0GzT+0yq/PKv4x53lFnIGp3cSfDWNnY7kk2eWj2kkuwqEHVw95BqfSMa6Ry2X34Ns88O6/J1O/NvpUsgSyDWmdfOkVk5p1tYzpOFxTCcHaA1IpXPXdGTuyzypzVWUtB9pqn+YxrjSyors/RjIjAKagkdnuiT6HK0tMkvitn+Ci6yEdoxLu6bCtlXUYyMxXs76d9dT+EQrzvMkim6KK99uhMFSVNCoD0oxGeTU14xlbRtFOtFqSRZgCXYKK50G9uQAqfCN8ahGuDK25yt7mxN2tapi2gqB0ZZELVzz6zKuhFRSp4RqrnlFeqQpA0YAKVOudOMRK9Gq64UGEcyBT4epiItueS4GRmNiZlJIACjRiAaAYgK01jLHrZOVSWxon0S02nubANEYTmbgvD7WX3tKHkDFE20tURXkTUmOoqOq2AmuTEHgK14RaXbMxCo36eMdPDFbs5OVu6JDzjTrU7xp/SKqYrTpoljSmZ90bz355c40iyxSkRZk1EfACMZGIgDdoGY7hqBXnTQxaWVRi3wCONt0B5KoiIgooZQB4/GJMqZU1hoDGATlQ1yNe6ClMKllNdxG8H5GObLN51XHc2rBLSyBNm4SQdxIglnRHv8AlsxLys2A6yHImmVVJyrplGbm3pgIWYWlsdA4oD3HQxdyVllF1ua7poMzYyyXmdzA9xh9b14wUBovXmRFnTYrJl5jjEGfeg1Ji5Un2ucNTGouX9RLPFQfPP5xy61Xpi0jouy9rEyzSqHNVCNyZRp8Ibi5E5GW7RGmmJBiLOMaEIYwWMCGiYKBRLKB9tbe32JEsc5q1/kMQLVfE6aPrp8ojeDOcjyWgMUSeye86VefIUDM0JPyESLJ7J7S64/pQK8UYAc86GMHn7Jf5/0bHH3Y4kqQDUfQ68RKJ9cWcSPpKCn/ABCJ/wAuSv8AnDQ4nsibD1prP3ziv8suHP8A4nKj9VZm5zJ9ob0CQaye6+/5KpL+URxecpe1brR/DZ0//MQiZtNYwaG02huQnov8pEW9l9mDKRiW7kG7DZ3mH+KY3yi7k7DsmX0jD/y5UmWPPoyfWBpn3l9iWvb7mRs9+WX+7s9pm90y0P8AyViXMviilzd7KiipaZ0uQG+jgGNWuxlTR589+TTpgB8FoIlWbZWUmapLxaVK1ane1SYig1+p/b8Ebvschv7bV2V5K2eSkpwVDFGxYd5FTrWucYW7tm3c9dsIHugsWp7oEdz2k9mM22zWmG2KoAwy5fQ5IBU0JDVOZOcYa/dnbfdaVlpiYk1mylZ8qajePEQxV3ClJ8GWW6rShAsditJO+a0mYS3IVXqjnl+Nh/Z+9JzI0ywTSFypTBUZ5ZnLOG5G1dvp15kyuRzWhFM8qAUBEaCy7VWgii2lsQ6wDALX7rMRXfF0mytkuyXdeoXCl2hOBM6X8Kw3b9kr6tFMUqSgG4zkzyIzpXjDX9uLRiDLOYimcvCKim+pFGPEVz3QUn2iWlCcUzEKkDFLFRvoVXduBEFp+5EyNP8AZTebAkvZVAzIDuT/AOMsxpdj9mpNh6VpRM20Kg6Sa2VMRyVVPZFRzJyjLna20CYJxcK7AUnSlwuQNFmooOIU94Hwja3D7QpU8LLttFJ0mgfVtQ5YlJqh08t0LyYHNbMfizRxvdX8lnaZjoxLqRLk0z9+YRUd9O134RxijsFp6Z2GYmOat1cXRoK4FIGpzJI58AI2hsEicuompixH6wupag1o1NKZGJtmkJLFJahRwUUHpGeHSpO2aMnWXGooqbv2bAKuZkxmGI1K0qzCmI91cotbHc4lLRK5bj+cok4oFI2RbXBznFMj2i0tK7SMPvAYh6aeIiluB1PSlmDTWmTWmGoJriIQcgECAchGlWYRlqOBz9IZm2STM7ctajQgAEdx1HhC88fEjQ7BLQ2xqWRhAGTc98Rp71YCvRzNzZGvIVyccte6FWizTQSMAnStQQwxqeatTTipryikvSaw7UudMUaLgfEOYNKHvy74wvHJdjdGUX3LOdMLCsyisMsjUMc9O8RHn2SXNXCyKwO45j1imFsfrIQxBBoXDAqR2STTUGJVklWkDEFV+Str/FQDzhXhZf1L6fT5LucOLJdk2PsqmvRAb6YnpXuxUpyiZP2ekMP1aeAw/CkM2C+HrSfInSeBcKVP76MwHiRFtKtQIqKEcRnHW6WNY0cnqW/EZRTNkJB+y47pjfMmIFr2GlHPppw5VQ181jXmcKGI1oFSpH2WrTj1WHzjQoJ8oQ5tdzLJsJJxAVemdTi4U4AVJryGR1i7u7Z+XZlwyXmKpfG1SDiopFDVchppwizD513GFM0RRSdpE1NojhSDTPka1/qITObKHWNfCIk9sqGL8lOCMz5wIjO+eo84KAE6CMxFHcH1cydIOgJde5tR5/GLqScoprzUy7RLmDQ9Vu4xjXdGp+5ayhQlTpugIKdU6boVOGhEKmJUV3wAja5dU6boVSmTabjCsGIZ6waoSKNEslDZG5vAwZHHwMLVNxzEGsvdugWShsjj/EIVXc1CPjCll07oNZdO7hEsNMwu23s6lWtWmWfDKnU/dbvAjgG0FltNimmVaZOBs6VJo4B1U1oR+MeulSkRL0uyTaEwT5auutGANDxHAwVN+4NKPHpvQ+4P4jBfpP7g8zHrBrisoJCyZXgK07wNO+EfoCzZfUSuWWvc1fjDL+StL2PKYvBt0v4xbXArT5qrMBRd5CsSeQ3Vj0qNn7PukSss+wtfEb/CH5d1SQP1UsjgVBHwqPGJq+QV8GI2euxrKpa7XYg0MyRO7M1qUqHNDLegA4RrrnvmXNYq0t5M5P1klxWld6sOq45gwLykS5a/VoFZsstKb8sx5UjLWy/RLcoplFhQYWmYGxHQYcJqMxpBctS4BwaTa3aH6KiNLly3ZmIIeo6oFSaga1pGcX2h07djQ/sTvkU+cPXrfIkkK2Zw4mAZOrmBo5GVTrEa3W5EUF5JYlA5Alq9KmlCQcu/SKaSrcr2ZKle0GQe1ZbQvc0pv84MSF29sX2vpCd8pm/krFLbWsqAGbKVagN2HGu7qjXlDVssdkQAzAJYIqCZhGWXvHmIlMGqfwdFsM1JstJst6q4DKSpU0IqMjmO4wwt5y2JQlCwOGhZVNeVSK+EUd2Xiiypay2BQKMBxA1UaGo1iJ+ibJOmFptmE1yxZeu5JJzIAd8I8KDlBSXcYmzR/SLOxZROl4lriTGpIA1rQ5RGsdqkTCRKmy3I1wMrEeRhiwXVYqlTZ5STGxAibLCs4LYqDEOtu0roIubHdMqUay5UuWaU6iKuXCqisG4lmpJjfSEEDEM9AaZ+cH9BBNSiAnUjqk95XWJzpXIgEc8/SGPoijsgp+yaemkDUCvcizLv4Me40NO45HzittDT5f8AddIv3SK/L5xcuJg7JVxwbqnzGXpBSp4Y4SCra4W3jiCMmHdF45WissSZRyr6kscLMZTn7M0FKnkWoG8InkkajLiInzrOrCjKGB1BAIPgYhy7plJ+rBl8kJUfwdn0hnipi/Da4IzvXMaxEtDVEWz2IcTXuHypEK0WF/s0PiR8oPiRBoZnJ3aMCLyXcGIVZgCdRrTxg4niIrpZtBAZAdRHBpvtMvJuyslfAn8IrbTt7e7aTZa/soPmTGK4+5ss9GVhJmAbxHl+1bUXu+tpmfuhR8BFRabbeD9qfPP75+UTy+5LPWMy3y11dR4iGGvuQP71PMR5Gmi1HV5p/eb8YjtKnb+k8z+MHyhPXT7S2Yazk/iERZ+2djTtWiUO91/GPJyyfeVz5xKkrZx2pb+sTb2BZ6ane0W711tUkfvAxEme1C7h/wDbTwqY8/SBYd6sPOLCZZrD0ExpecwDqjPWJfwCzt49p13/AOOT3AxOuXbGx2yZ0Upyz0rQ1FeNK6x5nlzIn3deDyZiTZZo6EEfh3bop4ho8FNHqOZYEalKqRoymhHcR8IaYzJfbGNffQZj9tN/evlELZTaBLbZ0mpqRRh7rbxF8rQ2zPRDluGWqkFdxBqPA6qYUfX18DofGCtFgBOOWSj8Ro3Jl0Px5xFm2hlUiYuFqHSpRuYP2TyPrBRUp76tqrjmOaKgNTpkNYxt22VzbE6R3occ6X2GxA6qzYQ1BUUEaS/LtFpkvKLFQwpUecVmzezbWUszT3msRhXFoi60GZ5eUWKMoL8tEufa+jLyT9ZLlgTZRZlK5kLnmrZipEL2kUTJzACQVDSZFS7S8J7RluF7YNchoKxaXfdVrWejzXksi48TBevNxaA+7TlFe102praJkyRIdOkJxmmSbqClcQ4xAA2mRjNdUWaRhkp9VOCDtdmbXs8iM4lbYzGRZRGOgxA0VZg0GTKcyeYiFf1lxWg4rHMcl1zRqJMUUoz0IzGevCEe0KeZcyU7SDOlhJgIqwCsaUPV3xAgvc0s1mZgBkQenlZLlXrYOxplSL/ZWfWzyWBU0GqqVGR3KcxGHt9vZbBZDOE3BimBlDFThzwVJ3DnGm2AvAzrMTUkK7KpahOHUAka0iWQ6XKUzFo+FlOoYYh5H8YJJhkEK7EyjQKxJJlsdFYnVToCcwcjuiNdM46RazZQdSrAEEEEHeDqIXIdCXZ8DpEJiPYLOZSYWfEAThJ1C7lJ300rDdqveTL7Uxe4ZnyEAEqXclkRGtkokAr2lzX5jxFRFNatrpQ7Cs3f1R65xUWva2c3YCp/5HzP4QdxfixRs5E0OoYaGGLTb5UvtzEHeRXyjmr2+bVqzHKscWGtACRnpx1hhngopPMk/Kbu1bVSF7OJ+4UHm0Uts2yf+7lqObEt6CkZibNAFSQBzirn3zKBpjBPLP10g7C/EnLg07bUWivbA5BV/CDjJ/pIbgSOIpAiuqJbRlM5tZZ7VdloeROCkAnA4IONPstQZg0pkYqBtM/uiBAhdI10g/7Tv7og/wC00z3VgQIFIKigf2im+6sKF+zzuSBAirHRxRYP0rPO5PKG2mzm1w+UCBFGx8engMmwzG1IiRIutvegQImtlvBguxOkXYBqYkrd45+kCBFW2RtLsbb2XzZsq0FU/VsOuCRruI5x2SXMgQIfj4MOWWqVjyvEO95k0JWQqu9R1XbCCN+dDnAgQwUUcy+Z6/rbHXmryj/MREKZtdZV/WynlnuB/kYwcCLrcW3Q5Iv+xTewzeTfMROToW7Lt5f0gQIgRm0Ii6v6H5Qz0AbQg+B+YgQIIKG59gDjCyqw4GhHrDUmxiWMKKFHAUA9IECIARMvvoHphqSAdYRP2pnN2cKjkPmYECA0IlkldWVVpt8x+27N3k/CIpeBAiC7sQXhtplIECBJ0rLQVuikvi/xJpRC1ctQB+MUczaSc5yog5D5mBAjNHJKRueGEVsgWu0sZLE1bNdTzPGK6yOJhCr2iaAc+EHAiZOSuD0/3OoXP7KpzyUd5olswqUGeGpJAqMtKQIECLaIj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AutoShape 7" descr="data:image/jpeg;base64,/9j/4AAQSkZJRgABAQAAAQABAAD/2wCEAAkGBxQSEhQUEhQUFhQXGBQWFxYXGBcYHRQXFxUXFxcWGBgYHCggGBolHRUVITEhJSkrLi4uFx8zODMsNygtLisBCgoKDg0OGxAQGywmHyQsLCwsLDAsLCwsLCwsLCwsLCwsLCwsLCwvLCwsLCwsLDQsLCwsLCwsLCwsLCwsLCwsLP/AABEIALcBEwMBIgACEQEDEQH/xAAcAAAABwEBAAAAAAAAAAAAAAAAAQIDBAUGBwj/xABIEAACAAMFBAcEBgcGBgMAAAABAgADEQQFEiExBkFRYRMiMnGBkaEHUrHBFCNCYtHwFTNygpKy4RZDU8LS8SRzg5Oi0xdEw//EABkBAAIDAQAAAAAAAAAAAAAAAAEDAAIEBf/EAC8RAAICAQMCBQMDBAMAAAAAAAABAhEDEiExBEETIjJRYXGh0ULB8COBkeEUQ4L/2gAMAwEAAhEDEQA/AOnvMLGpMKUQlRDqiLiAwIcAggIVACHAgQcQgUCDgohAoTCjBRCCTCTQa0EVN638sp+iQYpmp4ID7x48oalW0OKlsR4jTuEInnjF0uR8MEpK3wWky2S11dR+eMKkWuW/YdG/ZYH4Rk74s4NWdzT3a0/38459e9qCElFbL7VcPkRvhC6qV8D/APiqtmd1pAjlGxG2E8MFmEzJf32LMB91mzPcY6pInK6hlIIOhEaseRTMuTG4Pccg4EHDBYIOBBxCAg4KDiEAIOAIEQIIqL02oslnqJs9Aw+yDib+FamMtt1teRis8gsr1Ku43cQhBri1B4ZxzJXlF6N1jxozEneSRX5wueSuB2PC5bs64/tNu8dqY4/6ZPj1aiLK6dtLFaWCypwLHQMrLX+IUjid42CXQnGingVr6utYzdodgeqAMP2lJ88jl8IoskhjwJHrCCjguxftMtEiakq0TDOkmgPSdtNwwuNe41rxju8icrqGU1VgCDyMOjJMzyi1yKMQp6VY5n0icYly5IoMhBKNWUTSu+GXld/nGjMocBCSg4QaQtpoqJN4zFAGtN5zgRa4BAg0ga5FYohxRBKIcAgDAAQcCDgBBAg4EQgRgoOBEIJMZ3aLa2VZCVIxMpQMKkBS9SoqASSQK6eMaIxyDbO6ZQt8+cwczCyYQMRHXkhEag+8pH5rCc03CNofggpyplfabzLu3WNCxZ295ia04kRdXZfYyVe6v47gOUc4m2g4iBQKDmSaa7h/TOLm7Z1KYSKDhUeXGObpa3Ops1R05SHFT+J9dPzlECdswLSchlvJz/J5CK+5rdiIBOVfPw/PhHQpFqGAUFBFqvkrujP2TZiTZxkoLcTF9dPV6u45jviHanLaQ5Y7SAAWI6sHp3U7B1EdWPcvIVBCDjqnIDgQIMRCAg4Ag4hACOa7a+0FOtZrM0xXrRpyoSNaEJTMnnp3x0K8QTJmha16OZSmtcJpTnHIdhLhkz50tnNZqGd00vd1WUS6bilDQHlC8kmkOwxTe5RPZZnRmZ0ZGOoZqVIWumnjXfWIkqRKlrjLY+BUDI8CpFPPMR6I+hyyuEqMPCkZ/aHY2zTZbYZaqx3ga98Z6fJsTjwcDva3oVp0dDxoF8KA0I/NIzjziDlpwOfkY1W12yc2zkmmJa6isZA5QyFNC8qcWW91SVmq4ORRS9ST1QCK6Z5co7h7H9ofpFnMsmuHSpzHFT8RyMcHuy2FKhVBZhQdx1B5GNj7Or2WzXggDdWdUYfdKjLwOdOQEB+V3/Pkp6lR6KieoyEQUNaRYRoZmitxBhBEOmEmIgSQ1AhVIOLWK0lWohYhKwsQC4IOAIEQgIEHAiECMEYOCMQhHn2gLqY5tt+5kzWtJZzVFwS1C9ag1z1oc+PdG7vHNgDDV8XJLtUoS5gyGhFMvA5GE58euNDsGRQlbPOttNAGIrqaDic/OOoWLZUSrMMABmkZuyBkDDtDKjBRmMVdd0UG3mxhscsurYpTNhGWaihpUbuFeYjbbLH6bZpBxHFLHWUnJmoAGbedK+JjHkTSR0sUoyb9jOyrptkp+rISbzSYAD4MoIi8baWdKAWZd88U3h5TD4iNWr0oppiAAJGhyzPnC2IIzEV1J9i2l+5jL7v0vZlmqyyg2IGUXpNXCSM1StdAcjoRFTdIdxKkdJOxWjMsNZSK4BfEXqutQa7q0NI0d93PLmUbNSuKhWmjChGYIoYj7OGUjs7nE5woqgEtRa0AAGlTDYyxpXW4JQm01ext7pllUIxO64iELksxQAKCWObVKs1T70ThDFkdioLCh4HXlWH43p2jkNU6Dg4Qz0innX6qzhL8+WsByS5AXkAQlGqKwsQSBxXTLulrNE1ERXaoYhQC9aHMjU5RYxW7QyQ0k1UthIYAAk1Hu0zr3RXJ6WMxetEwGG7QRTWMvs/esydjUB8K1ozqVJpuz174rLwmOz1nlxLBINC9BzITd3xjs6KhuWV+2NXUggERyfaDZZFxOopqY20i1pNnGVZ1DACpdQQAObUEJv2UFQqdSCIp6WWkrVHF7LYWd6DIE61pQQ/Z1NntUtsVSpRwRlUa/DKNhdN2MXXox1cVXJ3CoHiTn5Rkr6dWtTmXnLUqgI0IUYSRyrWHRm5NrtQmWNRivez1Ds/bBMl0rmtB4HNT5Rbgt70cq9nl/AiSXNQVWW/h1a/DzjqguuT/AIawzp53GnyjJmxtS27hnF70NPi96HDdUn/DWEm6JP8AhrD7QlxZFZn98ef9YESP0NI/wl8oEGwUxpYVCRCohAQcAQIBAQIECIQKEtCoMSyYJCotUvE4HKJqDKHTYRixEmHTJAp+e6JQaMZt7dk60yuhlKhxlcTOclVTi3AmtYo9j7taQrDFkCQCMusMjHTZkgEGmlIzt72ToOsB1XOfJv6699YzdRjqOo2dNPfSQ7LaHMwl2rkAOVIsXmikULzDXKGzaHGUYU7OgSLxmc4YuCe7z5aiXhUGpJPWIHAKCANNSMq6QmzyGnAsoLKCykgilVNGGZzocvOJtwz1lzSWyFDzJqAfgaw7HjlqWwvLlioPdG0gmhqRaVcdVgYdBrlHQOOMsK5GKOfsn0loWf0pAH93hyO/WvOLObeSpXFLmqAaVIyPdQwcu/5NKVYfumKvS+SUWSJQAQoCIKXvKKlgTQUBopOumQEAX3J3vTvVh8RBtBonw1auzXhDIvWR/iD1iUGVlqDVT6xHTVBi9Lsr1OTUpoYgWWaGJQgHLeIr70tZVXVWbqsVxp1s94YDPhFZdN4SpZIrNd2pqkw0HiuQjC7s6sY3G0X1sZJKnAqrXWgArHPNobUXYncI1V6WgtGOv+eqLnqdFGpO4QKsLaSOeXttBPBmSUmFZZyZQAK5ZgtStPGKyzPkeBHqMx6xrrVsm0yUzgfWULd51pGSayupORy15GN2TA8SSZz8eXxG2jR7IXz0ZpuqCRxByYfCPRGx+0CzpIDNmoFGP2l0BPPcY8ppNMtsQ8Qco2ex+2f0dxU9UnME0p/vGVxcJa48dx0qlGnyempdqRjRWBPIw6Yy2yF4S7R9ZLYFcOfEHgRGqjVae8THHVupLcTAhUCIWoqRChBCDi4kOBAgRAggQYgohAokLllDKDOHHMRFkFr6wFGVIRi184WTviwRUoDOKba+8JcmQRMUOZhCqhNMRGZNdRSla8aRaWi0iWjMQTQVoN8c8td2T7wtHTM4CDJEzoq10HPid8RRvkN0M3kehwlmqjiqNpX7rcGHDxEQ/o7z0Z+kaXKpkVHWfPcxqEBzFaVyOmVdReOznSSGktoykA71anVZeYMRbJcJCBHFMIC0zooUUAUHU5cKRmh0cYzb7expl1TcK7idk7YjSTIUBWlDDQaFaVBB3nj/AFiNbkKdriaekWsu6ggogw76768a8Yat8h2ChgGowIYZGlCDUaHXdGvSjLZCuqe5Nd0a+wTqiKezWXSmkTEfCaCI0ARtnNwWVmH2WlnycVivkkMAeMTtsZJeyzVpqDSm8AV89YzGyN5CdIHFKo3ehwn5ecUa2sBtLjXJu8fCIt+H61R935xLuc0lsaE56DflpEK+DWevJYp2IMyEGJQaVNaDjTMxbrMfoEFMLZVrTq1qdO7dxiJdVh+s6ZtApRB3mrN6KB4xPtbaCLxVLUTl0UUm6UlGYRiImHE4JJq3vCpyJ+XKK+12mRJBIYA8z+MaRxWnM+kcz9qFwnH00taYVxkjTEHplzIOcLj0yy2zVHqdFRY5ed4lgTLzJ03+UVliu4Y+ktDHF9kYWIWu8kClfhD+yfXdMQqGQkd9PwrGuxrUgAMeCjIf7nIDfQ8DGjocEfW+wrrs8l/TXci2LoW7MxNPeXu0JhcvZeTNJcjUnTfmQPCgBiys+z8oLimS0ZzQklQc9RSo0BMW0hKLXv8Awi/VyTqIjpk15ils2ydl0MtWpvYA0500h+fdFkwNKWzrMUgqURAe/E+gPeRFili6TtE4PdBIxftEZkcucWSSwoAUAAaACgHcBAxRjCO3cGScpy+hh7n2cmWF+ksVmw7qPanbLh0ea+pjodzXqloQsuRVijrvR11U/HuIiFWhjm2zVv8A0dtBabLWki1lZijcHdQwI/eLr4CFZqXCSL47d2zs0CE1gQoZZWCDgyh4GBSLiQQIECIQECBAiBDD0FaE90J6YNp4jQjvBhRTeDCJ61z38eEWRYaSZ1qfnOvz+MSRpFK1p+tUZVo3iAMQI/h9Yt0aC9grcKdLxCm6GLPYwg6sSqwYMCyDVYYnyqzFP3WrzzWJTS94huYKFTxqPgflBIMPKhk2eJrCCCxLAQ5ihFrFE9pzJP3j+H+WJO0V5BBTU7hxPD5xRLMODPVyB8z8oZFFWaZLPPdatNQg5qDK7II0qDnkdYiWa4DLJ6NLMKkk0lstSdSaGL02YNK6Nq0KYTQkGlKGhGY7xCLpu1LOpSWXIJr13eYa0pkXJNMtIzhKi8L1m2SWtZaEl2BAJpSgowg7otP0stMeWFIIXtNmKVyEDapQwpvWr04gEBqcwM4euiWstdRUmtPClCdKwccHKXwCUkkWpagoN2giNNephu2zqCK2770SYxQNVxqOI48/CH5Y+QrifmLOZNo6CmtR3AKST6DziPe1l6WWyEVqD6giHkmDpQu/CWHcMKn+f0h+alIOHaKZMruRzO6ZRSSqAddWdMsj1SRG1uazJJlLUZ6lj9onU/nlDQu4LaXcLUMAyji+jfBT4xYrYWc4ppy90bo0RjHHBRX1FZcksk3IJbaHyVTT3t3dD1er5/n0iMLWGZlQfVpQYveblyA+MOYsoxdR6zTg9BJsDZHv+QiWYqrvtIx4eOflFkzcIZB3FC5qmxq0TQoqxAHEkD4xyb2oFVtlit0mYrBWWW9K1rLYzFIJFGFCwy0y4x1ObIUmpUE884xHtbugzrEsyWM7O+Ige44wsctwOAnkDFeoivDYcL86OjSL1LKrAChAOvEVgRQbIMWsNlZu0ZMqvfgFYOEKWwpuSdWaN57DVRTfkfkYD2ogV6Mkct/fihEy+5Q+zNPdLb8IizdpwNJMw96sPgpjE+lzX5csv8Jm/wASHeKJS3qmhVgeBGkOraZZ/Iisl7Q1NTImDu6Q17x0YESRtJL3pNH/AE3/AAiyw9Sv+y//ACvyRyxv9P3JeNYMFeX5/P8ASIo2jkb+k/7Uz/TBjaGz8W/7Uz/TD4LKn5mmvo1+7KPT2JpUUyyPPSI0+UwFTU8hCZd+2djTFT9pWHxESVtsptJieBEOuitGEv8At/RT7GTkWtAThkyODXiMxGsZSVoKgkZHjTKJ1rskmeAJgSYAVYVocLKQQQdQageUKnWMU6pKndQ5eRyMCcri9rDG07Mlcd/Y5pltlWo7mG74iNMY59ZUkzbRMZ5U6UyTHBdCXluVYjEVGaE68I3FkcldQw3MDWo3eMc/ourT/p5Nn8/t7mvq8avXEkgwm0HNK8SB/CYAMVV535JlOiu3XrkBU6im4HjHQnlhD1MzY8U8jqKLUiGp8wKjMdwJiskX6kyYElsDnnrlQZjSHb5njoyOJHpnFsc1PdAyY3jdM53tHaHa1LU0liWG/adnavhRV+HGJ1yTOmnD3JdATxY6jwy84rdqLHMm2iSJZoMDYjvoGFKA/tHOLnZ+U0tkRU6tRvFRnmTvOusaOwizfCaOIhQccYZEHQbwIzUWK612EzLRLetEQPX7xY0AiZOnBRQAsdyqNO/cIFaCg0iLabQFGoHnGnHjpCZztlde9udEJcooOg1PhlSvgYyV0WKfaLXLmIZtEJJZ3FMJBBXBLVV04gnSL6y2VbS7OauAQtTULmaUFc2OdaUAjXWazrLoqCgEXyZYxWlcghF8kBcpitxBHw/AeUTVmVyiLMUEQSTiIywyKOzNE8ep2iSw6ynhX1GfwiHeM8sRKTtHXkIdNo/PhT5xHs6hSxBJZtSfgOEOWaC3FPDJ7BvLVAFXQep3mIlongD7R/ZFT6RJmCusRrQMsozNuTtmlJRVIrrtt/8AxaCrEHEpqjKc1NK1FNRGwYilTSg9Ix7S8LLMeY9EIYKMhUGug1jTL9YFH2T1jzG4Q/FuhOXZiRPLZqhK8dK90Jm2VZisjDqurKw4hhQ/GJzRGmGGumqEq0wrD0cmWkoI9JaqleOEUr6QIaexhjixuK7gTThAjNoSKPxL7Dsu6XO6nfi/98TZN0mmZUcqTP8A2w297BxROm7xJPzoIVZXmg1w2huTCUo76VBhbbNioctaIq9U5jWrH5zF+MQiinU+INfhPhVtnhWxTjLSmmObLSnoT6xS2vbKwp2rdZweCz5kw/wy4iIy2a7pR+0fDpflMiLNuOWftzfAT/8AXFDP9oNkzwWi0TP+TZrQa9xmGkVT7bgkmXKvVuZCoPLCTBsBqn2fXdMn+c7/AFxDn3Nh+1aD/wB35vGQnbT9Kf1NvJO4zZndp0gHpEqSuJDMexWjCCK4iGJ00UzCSM4rHLCTqLT/ALlpY5xVtF1aVJlTJDoxV6UdlAMtloVapOdCK0iPP2pkyCZaviK6sWBAPAAfjGU2hDSJazFpL6Sv1TBK6V3V04Vjla2pjmSSTmeZOZMDLq01FjcChquaOmWXbn6POdlNVZySO81qI6Ds/wC0GzT+0yq/PKv4x53lFnIGp3cSfDWNnY7kk2eWj2kkuwqEHVw95BqfSMa6Ry2X34Ns88O6/J1O/NvpUsgSyDWmdfOkVk5p1tYzpOFxTCcHaA1IpXPXdGTuyzypzVWUtB9pqn+YxrjSyors/RjIjAKagkdnuiT6HK0tMkvitn+Ci6yEdoxLu6bCtlXUYyMxXs76d9dT+EQrzvMkim6KK99uhMFSVNCoD0oxGeTU14xlbRtFOtFqSRZgCXYKK50G9uQAqfCN8ahGuDK25yt7mxN2tapi2gqB0ZZELVzz6zKuhFRSp4RqrnlFeqQpA0YAKVOudOMRK9Gq64UGEcyBT4epiItueS4GRmNiZlJIACjRiAaAYgK01jLHrZOVSWxon0S02nubANEYTmbgvD7WX3tKHkDFE20tURXkTUmOoqOq2AmuTEHgK14RaXbMxCo36eMdPDFbs5OVu6JDzjTrU7xp/SKqYrTpoljSmZ90bz355c40iyxSkRZk1EfACMZGIgDdoGY7hqBXnTQxaWVRi3wCONt0B5KoiIgooZQB4/GJMqZU1hoDGATlQ1yNe6ClMKllNdxG8H5GObLN51XHc2rBLSyBNm4SQdxIglnRHv8AlsxLys2A6yHImmVVJyrplGbm3pgIWYWlsdA4oD3HQxdyVllF1ua7poMzYyyXmdzA9xh9b14wUBovXmRFnTYrJl5jjEGfeg1Ji5Un2ucNTGouX9RLPFQfPP5xy61Xpi0jouy9rEyzSqHNVCNyZRp8Ibi5E5GW7RGmmJBiLOMaEIYwWMCGiYKBRLKB9tbe32JEsc5q1/kMQLVfE6aPrp8ojeDOcjyWgMUSeye86VefIUDM0JPyESLJ7J7S64/pQK8UYAc86GMHn7Jf5/0bHH3Y4kqQDUfQ68RKJ9cWcSPpKCn/ABCJ/wAuSv8AnDQ4nsibD1prP3ziv8suHP8A4nKj9VZm5zJ9ob0CQaye6+/5KpL+URxecpe1brR/DZ0//MQiZtNYwaG02huQnov8pEW9l9mDKRiW7kG7DZ3mH+KY3yi7k7DsmX0jD/y5UmWPPoyfWBpn3l9iWvb7mRs9+WX+7s9pm90y0P8AyViXMviilzd7KiipaZ0uQG+jgGNWuxlTR589+TTpgB8FoIlWbZWUmapLxaVK1ane1SYig1+p/b8Ebvschv7bV2V5K2eSkpwVDFGxYd5FTrWucYW7tm3c9dsIHugsWp7oEdz2k9mM22zWmG2KoAwy5fQ5IBU0JDVOZOcYa/dnbfdaVlpiYk1mylZ8qajePEQxV3ClJ8GWW6rShAsditJO+a0mYS3IVXqjnl+Nh/Z+9JzI0ywTSFypTBUZ5ZnLOG5G1dvp15kyuRzWhFM8qAUBEaCy7VWgii2lsQ6wDALX7rMRXfF0mytkuyXdeoXCl2hOBM6X8Kw3b9kr6tFMUqSgG4zkzyIzpXjDX9uLRiDLOYimcvCKim+pFGPEVz3QUn2iWlCcUzEKkDFLFRvoVXduBEFp+5EyNP8AZTebAkvZVAzIDuT/AOMsxpdj9mpNh6VpRM20Kg6Sa2VMRyVVPZFRzJyjLna20CYJxcK7AUnSlwuQNFmooOIU94Hwja3D7QpU8LLttFJ0mgfVtQ5YlJqh08t0LyYHNbMfizRxvdX8lnaZjoxLqRLk0z9+YRUd9O134RxijsFp6Z2GYmOat1cXRoK4FIGpzJI58AI2hsEicuompixH6wupag1o1NKZGJtmkJLFJahRwUUHpGeHSpO2aMnWXGooqbv2bAKuZkxmGI1K0qzCmI91cotbHc4lLRK5bj+cok4oFI2RbXBznFMj2i0tK7SMPvAYh6aeIiluB1PSlmDTWmTWmGoJriIQcgECAchGlWYRlqOBz9IZm2STM7ctajQgAEdx1HhC88fEjQ7BLQ2xqWRhAGTc98Rp71YCvRzNzZGvIVyccte6FWizTQSMAnStQQwxqeatTTipryikvSaw7UudMUaLgfEOYNKHvy74wvHJdjdGUX3LOdMLCsyisMsjUMc9O8RHn2SXNXCyKwO45j1imFsfrIQxBBoXDAqR2STTUGJVklWkDEFV+Str/FQDzhXhZf1L6fT5LucOLJdk2PsqmvRAb6YnpXuxUpyiZP2ekMP1aeAw/CkM2C+HrSfInSeBcKVP76MwHiRFtKtQIqKEcRnHW6WNY0cnqW/EZRTNkJB+y47pjfMmIFr2GlHPppw5VQ181jXmcKGI1oFSpH2WrTj1WHzjQoJ8oQ5tdzLJsJJxAVemdTi4U4AVJryGR1i7u7Z+XZlwyXmKpfG1SDiopFDVchppwizD513GFM0RRSdpE1NojhSDTPka1/qITObKHWNfCIk9sqGL8lOCMz5wIjO+eo84KAE6CMxFHcH1cydIOgJde5tR5/GLqScoprzUy7RLmDQ9Vu4xjXdGp+5ayhQlTpugIKdU6boVOGhEKmJUV3wAja5dU6boVSmTabjCsGIZ6waoSKNEslDZG5vAwZHHwMLVNxzEGsvdugWShsjj/EIVXc1CPjCll07oNZdO7hEsNMwu23s6lWtWmWfDKnU/dbvAjgG0FltNimmVaZOBs6VJo4B1U1oR+MeulSkRL0uyTaEwT5auutGANDxHAwVN+4NKPHpvQ+4P4jBfpP7g8zHrBrisoJCyZXgK07wNO+EfoCzZfUSuWWvc1fjDL+StL2PKYvBt0v4xbXArT5qrMBRd5CsSeQ3Vj0qNn7PukSss+wtfEb/CH5d1SQP1UsjgVBHwqPGJq+QV8GI2euxrKpa7XYg0MyRO7M1qUqHNDLegA4RrrnvmXNYq0t5M5P1klxWld6sOq45gwLykS5a/VoFZsstKb8sx5UjLWy/RLcoplFhQYWmYGxHQYcJqMxpBctS4BwaTa3aH6KiNLly3ZmIIeo6oFSaga1pGcX2h07djQ/sTvkU+cPXrfIkkK2Zw4mAZOrmBo5GVTrEa3W5EUF5JYlA5Alq9KmlCQcu/SKaSrcr2ZKle0GQe1ZbQvc0pv84MSF29sX2vpCd8pm/krFLbWsqAGbKVagN2HGu7qjXlDVssdkQAzAJYIqCZhGWXvHmIlMGqfwdFsM1JstJst6q4DKSpU0IqMjmO4wwt5y2JQlCwOGhZVNeVSK+EUd2Xiiypay2BQKMBxA1UaGo1iJ+ibJOmFptmE1yxZeu5JJzIAd8I8KDlBSXcYmzR/SLOxZROl4lriTGpIA1rQ5RGsdqkTCRKmy3I1wMrEeRhiwXVYqlTZ5STGxAibLCs4LYqDEOtu0roIubHdMqUay5UuWaU6iKuXCqisG4lmpJjfSEEDEM9AaZ+cH9BBNSiAnUjqk95XWJzpXIgEc8/SGPoijsgp+yaemkDUCvcizLv4Me40NO45HzittDT5f8AddIv3SK/L5xcuJg7JVxwbqnzGXpBSp4Y4SCra4W3jiCMmHdF45WissSZRyr6kscLMZTn7M0FKnkWoG8InkkajLiInzrOrCjKGB1BAIPgYhy7plJ+rBl8kJUfwdn0hnipi/Da4IzvXMaxEtDVEWz2IcTXuHypEK0WF/s0PiR8oPiRBoZnJ3aMCLyXcGIVZgCdRrTxg4niIrpZtBAZAdRHBpvtMvJuyslfAn8IrbTt7e7aTZa/soPmTGK4+5ss9GVhJmAbxHl+1bUXu+tpmfuhR8BFRabbeD9qfPP75+UTy+5LPWMy3y11dR4iGGvuQP71PMR5Gmi1HV5p/eb8YjtKnb+k8z+MHyhPXT7S2Yazk/iERZ+2djTtWiUO91/GPJyyfeVz5xKkrZx2pb+sTb2BZ6ane0W711tUkfvAxEme1C7h/wDbTwqY8/SBYd6sPOLCZZrD0ExpecwDqjPWJfwCzt49p13/AOOT3AxOuXbGx2yZ0Upyz0rQ1FeNK6x5nlzIn3deDyZiTZZo6EEfh3bop4ho8FNHqOZYEalKqRoymhHcR8IaYzJfbGNffQZj9tN/evlELZTaBLbZ0mpqRRh7rbxF8rQ2zPRDluGWqkFdxBqPA6qYUfX18DofGCtFgBOOWSj8Ro3Jl0Px5xFm2hlUiYuFqHSpRuYP2TyPrBRUp76tqrjmOaKgNTpkNYxt22VzbE6R3occ6X2GxA6qzYQ1BUUEaS/LtFpkvKLFQwpUecVmzezbWUszT3msRhXFoi60GZ5eUWKMoL8tEufa+jLyT9ZLlgTZRZlK5kLnmrZipEL2kUTJzACQVDSZFS7S8J7RluF7YNchoKxaXfdVrWejzXksi48TBevNxaA+7TlFe102praJkyRIdOkJxmmSbqClcQ4xAA2mRjNdUWaRhkp9VOCDtdmbXs8iM4lbYzGRZRGOgxA0VZg0GTKcyeYiFf1lxWg4rHMcl1zRqJMUUoz0IzGevCEe0KeZcyU7SDOlhJgIqwCsaUPV3xAgvc0s1mZgBkQenlZLlXrYOxplSL/ZWfWzyWBU0GqqVGR3KcxGHt9vZbBZDOE3BimBlDFThzwVJ3DnGm2AvAzrMTUkK7KpahOHUAka0iWQ6XKUzFo+FlOoYYh5H8YJJhkEK7EyjQKxJJlsdFYnVToCcwcjuiNdM46RazZQdSrAEEEEHeDqIXIdCXZ8DpEJiPYLOZSYWfEAThJ1C7lJ300rDdqveTL7Uxe4ZnyEAEqXclkRGtkokAr2lzX5jxFRFNatrpQ7Cs3f1R65xUWva2c3YCp/5HzP4QdxfixRs5E0OoYaGGLTb5UvtzEHeRXyjmr2+bVqzHKscWGtACRnpx1hhngopPMk/Kbu1bVSF7OJ+4UHm0Uts2yf+7lqObEt6CkZibNAFSQBzirn3zKBpjBPLP10g7C/EnLg07bUWivbA5BV/CDjJ/pIbgSOIpAiuqJbRlM5tZZ7VdloeROCkAnA4IONPstQZg0pkYqBtM/uiBAhdI10g/7Tv7og/wC00z3VgQIFIKigf2im+6sKF+zzuSBAirHRxRYP0rPO5PKG2mzm1w+UCBFGx8engMmwzG1IiRIutvegQImtlvBguxOkXYBqYkrd45+kCBFW2RtLsbb2XzZsq0FU/VsOuCRruI5x2SXMgQIfj4MOWWqVjyvEO95k0JWQqu9R1XbCCN+dDnAgQwUUcy+Z6/rbHXmryj/MREKZtdZV/WynlnuB/kYwcCLrcW3Q5Iv+xTewzeTfMROToW7Lt5f0gQIgRm0Ii6v6H5Qz0AbQg+B+YgQIIKG59gDjCyqw4GhHrDUmxiWMKKFHAUA9IECIARMvvoHphqSAdYRP2pnN2cKjkPmYECA0IlkldWVVpt8x+27N3k/CIpeBAiC7sQXhtplIECBJ0rLQVuikvi/xJpRC1ctQB+MUczaSc5yog5D5mBAjNHJKRueGEVsgWu0sZLE1bNdTzPGK6yOJhCr2iaAc+EHAiZOSuD0/3OoXP7KpzyUd5olswqUGeGpJAqMtKQIECLaIjj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5576" y="1628800"/>
          <a:ext cx="7272808" cy="6658346"/>
        </p:xfrm>
        <a:graphic>
          <a:graphicData uri="http://schemas.openxmlformats.org/drawingml/2006/table">
            <a:tbl>
              <a:tblPr/>
              <a:tblGrid>
                <a:gridCol w="7272808"/>
              </a:tblGrid>
              <a:tr h="665834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13.02.11  Техническая эксплуатация и обслуживание электрического и электромеханического оборудования             </a:t>
                      </a:r>
                      <a:endParaRPr lang="ru-RU" sz="24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отраслям) 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15.02.08  Технология машиностроения 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22.02.05  Обработка металлов давлением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38.02.01  Экономика и бухгалтерский учет     </a:t>
                      </a:r>
                      <a:endParaRPr lang="ru-RU" sz="24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отраслям)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39.02.01  Социальная </a:t>
                      </a: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работа</a:t>
                      </a: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43.01.09  Повар, кондитер</a:t>
                      </a: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22.02.06 Сварочное производство</a:t>
                      </a: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18960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126"/>
    </mc:Choice>
    <mc:Fallback>
      <p:transition spd="slow" advTm="6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928688"/>
            <a:ext cx="8496944" cy="5380632"/>
          </a:xfrm>
          <a:ln>
            <a:miter lim="800000"/>
            <a:headEnd/>
            <a:tailEnd/>
          </a:ln>
          <a:extLst/>
        </p:spPr>
        <p:txBody>
          <a:bodyPr>
            <a:normAutofit fontScale="4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latin typeface="+mn-lt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3100" dirty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77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Прием осуществляется на основании основного общего образования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77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(9 классов)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77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77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без вступительных испытаний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620713"/>
            <a:ext cx="8143875" cy="720055"/>
          </a:xfrm>
          <a:extLst/>
        </p:spPr>
        <p:txBody>
          <a:bodyPr/>
          <a:lstStyle/>
          <a:p>
            <a:pPr marL="274320" indent="-274320" algn="ctr" eaLnBrk="1" fontAlgn="auto" hangingPunct="1">
              <a:spcAft>
                <a:spcPts val="0"/>
              </a:spcAft>
              <a:defRPr/>
            </a:pPr>
            <a:endParaRPr lang="ru-RU" sz="3200" b="1" dirty="0">
              <a:ln w="1905"/>
              <a:solidFill>
                <a:schemeClr val="bg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1754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70"/>
    </mc:Choice>
    <mc:Fallback>
      <p:transition spd="slow" advTm="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 descr="P1200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357688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P1200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57250"/>
            <a:ext cx="450056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550" y="285750"/>
            <a:ext cx="7000875" cy="630238"/>
          </a:xfrm>
        </p:spPr>
        <p:txBody>
          <a:bodyPr/>
          <a:lstStyle/>
          <a:p>
            <a:pPr algn="ctr" eaLnBrk="1" hangingPunct="1"/>
            <a:r>
              <a:rPr lang="ru-RU" altLang="ru-RU" sz="4000" b="1" i="1" smtClean="0">
                <a:solidFill>
                  <a:srgbClr val="00B050"/>
                </a:solidFill>
                <a:latin typeface="Calibri" pitchFamily="34" charset="0"/>
              </a:rPr>
              <a:t>Современные кабинеты</a:t>
            </a:r>
          </a:p>
        </p:txBody>
      </p:sp>
    </p:spTree>
    <p:extLst>
      <p:ext uri="{BB962C8B-B14F-4D97-AF65-F5344CB8AC3E}">
        <p14:creationId xmlns="" xmlns:p14="http://schemas.microsoft.com/office/powerpoint/2010/main" val="3590350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457"/>
    </mc:Choice>
    <mc:Fallback>
      <p:transition spd="slow" advTm="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P3270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43000"/>
            <a:ext cx="449999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0113" y="260350"/>
            <a:ext cx="7215187" cy="738188"/>
          </a:xfrm>
        </p:spPr>
        <p:txBody>
          <a:bodyPr/>
          <a:lstStyle/>
          <a:p>
            <a:pPr algn="ctr" eaLnBrk="1" hangingPunct="1"/>
            <a:r>
              <a:rPr lang="ru-RU" altLang="ru-RU" sz="4400" b="1" i="1" dirty="0" smtClean="0">
                <a:solidFill>
                  <a:srgbClr val="00B050"/>
                </a:solidFill>
                <a:latin typeface="Calibri" pitchFamily="34" charset="0"/>
              </a:rPr>
              <a:t>Мастерские</a:t>
            </a:r>
          </a:p>
        </p:txBody>
      </p:sp>
      <p:pic>
        <p:nvPicPr>
          <p:cNvPr id="8194" name="Picture 2" descr="C:\Users\druid\Desktop\Тех-фото 25.bmp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4" y="1143000"/>
            <a:ext cx="4465067" cy="321468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549012"/>
            <a:ext cx="4963479" cy="3308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0555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2491">
        <p:split orient="vert"/>
      </p:transition>
    </mc:Choice>
    <mc:Fallback>
      <p:transition spd="slow" advTm="124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1387</TotalTime>
  <Words>174</Words>
  <Application>Microsoft Office PowerPoint</Application>
  <PresentationFormat>Экран (4:3)</PresentationFormat>
  <Paragraphs>62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3_Поток</vt:lpstr>
      <vt:lpstr>4_Поток</vt:lpstr>
      <vt:lpstr>5_Поток</vt:lpstr>
      <vt:lpstr>Государственное автономное  профессиональное образовательное учреждение Самарской области</vt:lpstr>
      <vt:lpstr>ГАПОУ «Самарский металлургический колледж»  </vt:lpstr>
      <vt:lpstr>Миссия СаМеК: через преемственность и инновации  к конкурентоспособному специалисту</vt:lpstr>
      <vt:lpstr>Слайд 4</vt:lpstr>
      <vt:lpstr>Слайд 5</vt:lpstr>
      <vt:lpstr>Слайд 6</vt:lpstr>
      <vt:lpstr>Слайд 7</vt:lpstr>
      <vt:lpstr>Современные кабинеты</vt:lpstr>
      <vt:lpstr>Мастерские</vt:lpstr>
      <vt:lpstr> Библиотека-медиатека</vt:lpstr>
      <vt:lpstr>Слайд 11</vt:lpstr>
      <vt:lpstr>Слайд 12</vt:lpstr>
      <vt:lpstr>Слайд 13</vt:lpstr>
      <vt:lpstr>Очень насыщенная студенческая жизнь</vt:lpstr>
      <vt:lpstr>Слайд 15</vt:lpstr>
      <vt:lpstr>Студенческая весна</vt:lpstr>
      <vt:lpstr>Наши звезды юмора</vt:lpstr>
      <vt:lpstr>Благоустройство городка Металлург</vt:lpstr>
      <vt:lpstr>Слайд 19</vt:lpstr>
      <vt:lpstr>Наши награды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Пользователь Windows</cp:lastModifiedBy>
  <cp:revision>83</cp:revision>
  <dcterms:created xsi:type="dcterms:W3CDTF">2011-12-28T06:34:55Z</dcterms:created>
  <dcterms:modified xsi:type="dcterms:W3CDTF">2021-12-15T09:56:32Z</dcterms:modified>
</cp:coreProperties>
</file>