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88" r:id="rId3"/>
    <p:sldId id="258" r:id="rId4"/>
    <p:sldId id="271" r:id="rId5"/>
    <p:sldId id="272" r:id="rId6"/>
    <p:sldId id="259" r:id="rId7"/>
    <p:sldId id="261" r:id="rId8"/>
    <p:sldId id="274" r:id="rId9"/>
    <p:sldId id="275" r:id="rId10"/>
    <p:sldId id="262" r:id="rId11"/>
    <p:sldId id="277" r:id="rId12"/>
    <p:sldId id="276" r:id="rId13"/>
    <p:sldId id="282" r:id="rId14"/>
    <p:sldId id="263" r:id="rId15"/>
    <p:sldId id="283" r:id="rId16"/>
    <p:sldId id="285" r:id="rId17"/>
    <p:sldId id="286" r:id="rId18"/>
    <p:sldId id="281" r:id="rId19"/>
  </p:sldIdLst>
  <p:sldSz cx="9144000" cy="6858000" type="screen4x3"/>
  <p:notesSz cx="6797675" cy="9928225"/>
  <p:embeddedFontLst>
    <p:embeddedFont>
      <p:font typeface="Montserrat Light" panose="020B0604020202020204" charset="-52"/>
      <p:regular r:id="rId21"/>
      <p:italic r:id="rId22"/>
    </p:embeddedFon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B4"/>
    <a:srgbClr val="EC6655"/>
    <a:srgbClr val="4AABE1"/>
    <a:srgbClr val="005D9A"/>
    <a:srgbClr val="C2E5EC"/>
    <a:srgbClr val="FDD38F"/>
    <a:srgbClr val="85CCD9"/>
    <a:srgbClr val="1F4593"/>
    <a:srgbClr val="E62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769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mailto:priem@samsm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54"/>
            <a:ext cx="9252520" cy="6957846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732240" y="2492896"/>
            <a:ext cx="2292421" cy="504056"/>
          </a:xfrm>
          <a:prstGeom prst="rect">
            <a:avLst/>
          </a:prstGeom>
          <a:solidFill>
            <a:srgbClr val="066D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2022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516216" y="6309321"/>
            <a:ext cx="2232247" cy="648072"/>
          </a:xfrm>
          <a:prstGeom prst="rect">
            <a:avLst/>
          </a:prstGeom>
          <a:solidFill>
            <a:srgbClr val="066D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9;p19"/>
          <p:cNvSpPr/>
          <p:nvPr/>
        </p:nvSpPr>
        <p:spPr>
          <a:xfrm>
            <a:off x="3206744" y="3843394"/>
            <a:ext cx="5541720" cy="1656185"/>
          </a:xfrm>
          <a:prstGeom prst="rect">
            <a:avLst/>
          </a:prstGeom>
          <a:solidFill>
            <a:srgbClr val="096CB4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8987"/>
            <a:ext cx="2547330" cy="1639261"/>
          </a:xfrm>
          <a:prstGeom prst="rect">
            <a:avLst/>
          </a:prstGeom>
        </p:spPr>
      </p:pic>
      <p:sp>
        <p:nvSpPr>
          <p:cNvPr id="167" name="Google Shape;167;p19"/>
          <p:cNvSpPr txBox="1"/>
          <p:nvPr/>
        </p:nvSpPr>
        <p:spPr>
          <a:xfrm>
            <a:off x="1043608" y="404664"/>
            <a:ext cx="7992888" cy="169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Кто </a:t>
            </a:r>
            <a:r>
              <a:rPr lang="ru-RU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может сдавать </a:t>
            </a:r>
            <a: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вступительные </a:t>
            </a:r>
            <a: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испытания</a:t>
            </a:r>
            <a: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вместо ЕГЭ</a:t>
            </a:r>
            <a:endParaRPr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206744" y="2653306"/>
            <a:ext cx="5541720" cy="1024154"/>
          </a:xfrm>
          <a:prstGeom prst="rect">
            <a:avLst/>
          </a:prstGeom>
          <a:solidFill>
            <a:srgbClr val="096CB4"/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930685" y="3990908"/>
            <a:ext cx="2129147" cy="129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sz="800" dirty="0"/>
          </a:p>
          <a:p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</a:rPr>
              <a:t>По тем предметам, </a:t>
            </a:r>
          </a:p>
          <a:p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</a:rPr>
              <a:t>по которым поступающий </a:t>
            </a:r>
          </a:p>
          <a:p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</a:rPr>
              <a:t>не сдавал ЕГЭ </a:t>
            </a:r>
          </a:p>
          <a:p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</a:rPr>
              <a:t>в текущем календарном году </a:t>
            </a:r>
            <a:endParaRPr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Montserrat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30685" y="2867533"/>
            <a:ext cx="1947112" cy="61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Вне зависимости от того, участвовал </a:t>
            </a:r>
            <a: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ли </a:t>
            </a: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поступающий </a:t>
            </a:r>
            <a: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в </a:t>
            </a: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сдаче ЕГЭ</a:t>
            </a:r>
            <a:endParaRPr sz="120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477483" y="2907291"/>
            <a:ext cx="4982949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>
              <a:lnSpc>
                <a:spcPct val="9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Инвалиды</a:t>
            </a:r>
          </a:p>
          <a:p>
            <a:pPr marL="171450" lvl="0" indent="-171450">
              <a:lnSpc>
                <a:spcPct val="9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lang="ru-RU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ностранные граждане</a:t>
            </a:r>
          </a:p>
          <a:p>
            <a:pPr marL="171450" lvl="0" indent="-171450">
              <a:lnSpc>
                <a:spcPct val="9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Выпускники со </a:t>
            </a:r>
            <a:r>
              <a:rPr lang="ru-RU" sz="12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средним/высшим профобразованием</a:t>
            </a:r>
            <a:endParaRPr lang="ru-RU" sz="12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>
              <a:lnSpc>
                <a:spcPct val="9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endParaRPr sz="9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381603" y="3972977"/>
            <a:ext cx="5366861" cy="132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0" indent="-171450">
              <a:lnSpc>
                <a:spcPct val="9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Поступающий </a:t>
            </a:r>
            <a:r>
              <a:rPr lang="ru-RU" sz="12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получил документ о среднем общем образовании в иностранной организации</a:t>
            </a:r>
            <a:endParaRPr sz="1200" u="none" strike="noStrike" cap="none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755576" y="2653306"/>
            <a:ext cx="2547570" cy="1024154"/>
          </a:xfrm>
          <a:custGeom>
            <a:avLst/>
            <a:gdLst>
              <a:gd name="T0" fmla="*/ 2505 w 2883"/>
              <a:gd name="T1" fmla="*/ 1159 h 1159"/>
              <a:gd name="T2" fmla="*/ 0 w 2883"/>
              <a:gd name="T3" fmla="*/ 1159 h 1159"/>
              <a:gd name="T4" fmla="*/ 0 w 2883"/>
              <a:gd name="T5" fmla="*/ 0 h 1159"/>
              <a:gd name="T6" fmla="*/ 2505 w 2883"/>
              <a:gd name="T7" fmla="*/ 0 h 1159"/>
              <a:gd name="T8" fmla="*/ 2505 w 2883"/>
              <a:gd name="T9" fmla="*/ 232 h 1159"/>
              <a:gd name="T10" fmla="*/ 2883 w 2883"/>
              <a:gd name="T11" fmla="*/ 444 h 1159"/>
              <a:gd name="T12" fmla="*/ 2848 w 2883"/>
              <a:gd name="T13" fmla="*/ 507 h 1159"/>
              <a:gd name="T14" fmla="*/ 2433 w 2883"/>
              <a:gd name="T15" fmla="*/ 274 h 1159"/>
              <a:gd name="T16" fmla="*/ 2433 w 2883"/>
              <a:gd name="T17" fmla="*/ 72 h 1159"/>
              <a:gd name="T18" fmla="*/ 72 w 2883"/>
              <a:gd name="T19" fmla="*/ 72 h 1159"/>
              <a:gd name="T20" fmla="*/ 72 w 2883"/>
              <a:gd name="T21" fmla="*/ 1087 h 1159"/>
              <a:gd name="T22" fmla="*/ 2433 w 2883"/>
              <a:gd name="T23" fmla="*/ 1087 h 1159"/>
              <a:gd name="T24" fmla="*/ 2433 w 2883"/>
              <a:gd name="T25" fmla="*/ 873 h 1159"/>
              <a:gd name="T26" fmla="*/ 2505 w 2883"/>
              <a:gd name="T27" fmla="*/ 873 h 1159"/>
              <a:gd name="T28" fmla="*/ 2505 w 2883"/>
              <a:gd name="T29" fmla="*/ 1159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3" h="1159">
                <a:moveTo>
                  <a:pt x="2505" y="1159"/>
                </a:moveTo>
                <a:lnTo>
                  <a:pt x="0" y="1159"/>
                </a:lnTo>
                <a:lnTo>
                  <a:pt x="0" y="0"/>
                </a:lnTo>
                <a:lnTo>
                  <a:pt x="2505" y="0"/>
                </a:lnTo>
                <a:lnTo>
                  <a:pt x="2505" y="232"/>
                </a:lnTo>
                <a:lnTo>
                  <a:pt x="2883" y="444"/>
                </a:lnTo>
                <a:lnTo>
                  <a:pt x="2848" y="507"/>
                </a:lnTo>
                <a:lnTo>
                  <a:pt x="2433" y="274"/>
                </a:lnTo>
                <a:lnTo>
                  <a:pt x="2433" y="72"/>
                </a:lnTo>
                <a:lnTo>
                  <a:pt x="72" y="72"/>
                </a:lnTo>
                <a:lnTo>
                  <a:pt x="72" y="1087"/>
                </a:lnTo>
                <a:lnTo>
                  <a:pt x="2433" y="1087"/>
                </a:lnTo>
                <a:lnTo>
                  <a:pt x="2433" y="873"/>
                </a:lnTo>
                <a:lnTo>
                  <a:pt x="2505" y="873"/>
                </a:lnTo>
                <a:lnTo>
                  <a:pt x="2505" y="1159"/>
                </a:lnTo>
                <a:close/>
              </a:path>
            </a:pathLst>
          </a:custGeom>
          <a:solidFill>
            <a:srgbClr val="EC66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18454" y="5499579"/>
            <a:ext cx="3168352" cy="8097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8900000">
            <a:off x="4062147" y="5455432"/>
            <a:ext cx="218469" cy="2184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/>
        </p:nvSpPr>
        <p:spPr>
          <a:xfrm>
            <a:off x="755576" y="404664"/>
            <a:ext cx="7416824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Перечень вступительных испытаний</a:t>
            </a:r>
            <a:endParaRPr lang="ru-RU" sz="30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29597"/>
              </p:ext>
            </p:extLst>
          </p:nvPr>
        </p:nvGraphicFramePr>
        <p:xfrm>
          <a:off x="1547664" y="2060848"/>
          <a:ext cx="6048672" cy="42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936">
                  <a:extLst>
                    <a:ext uri="{9D8B030D-6E8A-4147-A177-3AD203B41FA5}">
                      <a16:colId xmlns="" xmlns:a16="http://schemas.microsoft.com/office/drawing/2014/main" val="313381097"/>
                    </a:ext>
                  </a:extLst>
                </a:gridCol>
                <a:gridCol w="2016368">
                  <a:extLst>
                    <a:ext uri="{9D8B030D-6E8A-4147-A177-3AD203B41FA5}">
                      <a16:colId xmlns="" xmlns:a16="http://schemas.microsoft.com/office/drawing/2014/main" val="3468599740"/>
                    </a:ext>
                  </a:extLst>
                </a:gridCol>
                <a:gridCol w="2016368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</a:rPr>
                        <a:t>Направления подготовки  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Montserrat" panose="00000500000000000000" pitchFamily="2" charset="-52"/>
                        </a:rPr>
                        <a:t>Перечень вступительных испытаний в порядке </a:t>
                      </a:r>
                      <a:r>
                        <a:rPr lang="ru-RU" sz="1100" dirty="0" smtClean="0">
                          <a:effectLst/>
                          <a:latin typeface="Montserrat" panose="00000500000000000000" pitchFamily="2" charset="-52"/>
                        </a:rPr>
                        <a:t>приоритетности (СОШ)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Перечень вступительных испытаний в порядке приоритетности (СПО)</a:t>
                      </a: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7702312"/>
                  </a:ext>
                </a:extLst>
              </a:tr>
              <a:tr h="43204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effectLst/>
                          <a:latin typeface="Montserrat" panose="00000500000000000000" pitchFamily="2" charset="-52"/>
                        </a:rPr>
                        <a:t>Бакалавриат</a:t>
                      </a:r>
                      <a:endParaRPr lang="ru-RU" sz="1100" b="1" dirty="0" smtClean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609552"/>
                  </a:ext>
                </a:extLst>
              </a:tr>
              <a:tr h="452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Сестринское дело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Биология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Химия</a:t>
                      </a: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Русский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Анатомия человека</a:t>
                      </a: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химия</a:t>
                      </a:r>
                    </a:p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5336396"/>
                  </a:ext>
                </a:extLst>
              </a:tr>
              <a:tr h="46868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effectLst/>
                          <a:latin typeface="Montserrat" panose="00000500000000000000" pitchFamily="2" charset="-52"/>
                        </a:rPr>
                        <a:t>Специалитет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1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62594474"/>
                  </a:ext>
                </a:extLst>
              </a:tr>
              <a:tr h="1225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Лечебное дело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Педиатрия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Стоматология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Медико-профилактическое дело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Фармация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Клиническая психология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Химия 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Биология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Русский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Медицинская химия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Анатомия человека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11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  <a:sym typeface="Arial"/>
                        </a:rPr>
                        <a:t>Русский язык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549384"/>
                  </a:ext>
                </a:extLst>
              </a:tr>
              <a:tr h="840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Медицинская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кибернетика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Математика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(проф.)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Биология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Русский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Алгебра и геометрия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Анатомия человека</a:t>
                      </a:r>
                    </a:p>
                    <a:p>
                      <a:pPr marL="228600" lvl="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96799785"/>
                  </a:ext>
                </a:extLst>
              </a:tr>
            </a:tbl>
          </a:graphicData>
        </a:graphic>
      </p:graphicFrame>
      <p:pic>
        <p:nvPicPr>
          <p:cNvPr id="8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899592" y="820731"/>
            <a:ext cx="7560840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Минимальные баллы</a:t>
            </a:r>
            <a:endParaRPr lang="en-US" sz="3000" b="1" i="0" u="none" strike="noStrike" cap="none" dirty="0" smtClean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</a:t>
            </a: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ля </a:t>
            </a:r>
            <a:r>
              <a:rPr lang="ru-RU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участия в </a:t>
            </a: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конкурсе</a:t>
            </a:r>
            <a:endParaRPr lang="ru-RU"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3782032" y="3217424"/>
            <a:ext cx="1600200" cy="13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lang="ru-RU" sz="9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ПОДЗАГОЛОВОК</a:t>
            </a:r>
            <a:endParaRPr sz="9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3791557" y="3209723"/>
            <a:ext cx="159006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sz="90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Задача организации,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sz="90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 особенности же реализация намеченного плана развития в значительной степени обуславливает</a:t>
            </a:r>
            <a:endParaRPr sz="90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" name="Google Shape;187;p20"/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7956376" y="313857"/>
            <a:ext cx="600167" cy="6001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76475"/>
              </p:ext>
            </p:extLst>
          </p:nvPr>
        </p:nvGraphicFramePr>
        <p:xfrm>
          <a:off x="932936" y="2343136"/>
          <a:ext cx="7323523" cy="2526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1212">
                  <a:extLst>
                    <a:ext uri="{9D8B030D-6E8A-4147-A177-3AD203B41FA5}">
                      <a16:colId xmlns="" xmlns:a16="http://schemas.microsoft.com/office/drawing/2014/main" val="3321633051"/>
                    </a:ext>
                  </a:extLst>
                </a:gridCol>
                <a:gridCol w="878462">
                  <a:extLst>
                    <a:ext uri="{9D8B030D-6E8A-4147-A177-3AD203B41FA5}">
                      <a16:colId xmlns="" xmlns:a16="http://schemas.microsoft.com/office/drawing/2014/main" val="2240778488"/>
                    </a:ext>
                  </a:extLst>
                </a:gridCol>
                <a:gridCol w="1065576">
                  <a:extLst>
                    <a:ext uri="{9D8B030D-6E8A-4147-A177-3AD203B41FA5}">
                      <a16:colId xmlns="" xmlns:a16="http://schemas.microsoft.com/office/drawing/2014/main" val="371565966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3371000284"/>
                    </a:ext>
                  </a:extLst>
                </a:gridCol>
                <a:gridCol w="1224137">
                  <a:extLst>
                    <a:ext uri="{9D8B030D-6E8A-4147-A177-3AD203B41FA5}">
                      <a16:colId xmlns="" xmlns:a16="http://schemas.microsoft.com/office/drawing/2014/main" val="3316802205"/>
                    </a:ext>
                  </a:extLst>
                </a:gridCol>
              </a:tblGrid>
              <a:tr h="5909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Специальность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Химия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Биология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Русский язык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Математика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66D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0111746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Лечебное дело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45167346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Педиатрия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5C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9381142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Стоматология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23804854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Фармация 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5C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40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7381621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Медико-профилактическое дело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84549299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Медицинская кибернетика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5C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42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5886107"/>
                  </a:ext>
                </a:extLst>
              </a:tr>
              <a:tr h="251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Montserrat" panose="00000500000000000000" pitchFamily="2" charset="-52"/>
                        </a:rPr>
                        <a:t>Клиническая психология</a:t>
                      </a:r>
                      <a:endParaRPr lang="ru-RU" sz="1100" b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  <a:endParaRPr lang="ru-RU" sz="1100" b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30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73665661"/>
                  </a:ext>
                </a:extLst>
              </a:tr>
              <a:tr h="240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Сестринское </a:t>
                      </a:r>
                      <a:r>
                        <a:rPr lang="ru-RU" sz="1100" b="0" dirty="0" smtClean="0">
                          <a:effectLst/>
                          <a:latin typeface="Montserrat" panose="00000500000000000000" pitchFamily="2" charset="-52"/>
                        </a:rPr>
                        <a:t>дело</a:t>
                      </a: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85CC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38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45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endParaRPr lang="ru-RU" sz="11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819275"/>
                  </a:ext>
                </a:extLst>
              </a:tr>
            </a:tbl>
          </a:graphicData>
        </a:graphic>
      </p:graphicFrame>
      <p:pic>
        <p:nvPicPr>
          <p:cNvPr id="13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5189560"/>
            <a:ext cx="9180512" cy="1679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815606"/>
            <a:ext cx="2232248" cy="288032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42169" y="2348880"/>
            <a:ext cx="3269991" cy="288032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189;p20"/>
          <p:cNvSpPr/>
          <p:nvPr/>
        </p:nvSpPr>
        <p:spPr>
          <a:xfrm>
            <a:off x="4254337" y="4331816"/>
            <a:ext cx="1944216" cy="1944216"/>
          </a:xfrm>
          <a:prstGeom prst="ellipse">
            <a:avLst/>
          </a:prstGeom>
          <a:solidFill>
            <a:srgbClr val="EC665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92;p20"/>
          <p:cNvSpPr txBox="1"/>
          <p:nvPr/>
        </p:nvSpPr>
        <p:spPr>
          <a:xfrm>
            <a:off x="4349746" y="4869160"/>
            <a:ext cx="1739565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Не менее </a:t>
            </a:r>
            <a:endParaRPr lang="ru-RU" sz="1600" b="1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6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75 баллов ЕГЭ или ВИ </a:t>
            </a:r>
            <a:r>
              <a: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 </a:t>
            </a:r>
            <a:r>
              <a:rPr lang="ru-RU" sz="16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предмету!</a:t>
            </a:r>
            <a:endParaRPr sz="16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02;p20"/>
          <p:cNvSpPr txBox="1"/>
          <p:nvPr/>
        </p:nvSpPr>
        <p:spPr>
          <a:xfrm>
            <a:off x="899592" y="908720"/>
            <a:ext cx="511256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lang="ru-RU" sz="3000" b="1" i="0" u="none" strike="noStrike" cap="none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ОЛИМПИАДЫ</a:t>
            </a:r>
            <a:endParaRPr sz="30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932680"/>
            <a:ext cx="7630658" cy="70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Победители и призеры Всероссийской олимпиады школьников принимаются в </a:t>
            </a:r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вуз </a:t>
            </a:r>
            <a:r>
              <a:rPr lang="ru-RU" b="1" i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без вступительных испытаний</a:t>
            </a:r>
            <a:endParaRPr lang="ru-RU" b="1" i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82" y="3095526"/>
            <a:ext cx="7499110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lt1"/>
              </a:buClr>
              <a:buSzPts val="9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Победители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и призеры олимпиад школьников </a:t>
            </a:r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(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приказ </a:t>
            </a:r>
            <a:r>
              <a:rPr lang="ru-RU" dirty="0" err="1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Минобрнауки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России) </a:t>
            </a:r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b="1" i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получают</a:t>
            </a:r>
            <a:r>
              <a:rPr lang="en-US" b="1" i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100 </a:t>
            </a:r>
            <a:r>
              <a:rPr lang="ru-RU" b="1" i="1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баллов </a:t>
            </a:r>
            <a:r>
              <a:rPr lang="ru-RU" b="1" i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общеобразовательному предмету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</a:pPr>
            <a:endParaRPr lang="ru-RU" sz="9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auto">
          <a:xfrm>
            <a:off x="2123728" y="3501008"/>
            <a:ext cx="1370013" cy="1368425"/>
          </a:xfrm>
          <a:custGeom>
            <a:avLst/>
            <a:gdLst>
              <a:gd name="T0" fmla="*/ 948 w 1726"/>
              <a:gd name="T1" fmla="*/ 0 h 1724"/>
              <a:gd name="T2" fmla="*/ 1115 w 1726"/>
              <a:gd name="T3" fmla="*/ 33 h 1724"/>
              <a:gd name="T4" fmla="*/ 1272 w 1726"/>
              <a:gd name="T5" fmla="*/ 97 h 1724"/>
              <a:gd name="T6" fmla="*/ 1413 w 1726"/>
              <a:gd name="T7" fmla="*/ 192 h 1724"/>
              <a:gd name="T8" fmla="*/ 1533 w 1726"/>
              <a:gd name="T9" fmla="*/ 313 h 1724"/>
              <a:gd name="T10" fmla="*/ 1627 w 1726"/>
              <a:gd name="T11" fmla="*/ 453 h 1724"/>
              <a:gd name="T12" fmla="*/ 1693 w 1726"/>
              <a:gd name="T13" fmla="*/ 610 h 1724"/>
              <a:gd name="T14" fmla="*/ 1726 w 1726"/>
              <a:gd name="T15" fmla="*/ 777 h 1724"/>
              <a:gd name="T16" fmla="*/ 1726 w 1726"/>
              <a:gd name="T17" fmla="*/ 946 h 1724"/>
              <a:gd name="T18" fmla="*/ 1693 w 1726"/>
              <a:gd name="T19" fmla="*/ 1113 h 1724"/>
              <a:gd name="T20" fmla="*/ 1627 w 1726"/>
              <a:gd name="T21" fmla="*/ 1270 h 1724"/>
              <a:gd name="T22" fmla="*/ 1533 w 1726"/>
              <a:gd name="T23" fmla="*/ 1411 h 1724"/>
              <a:gd name="T24" fmla="*/ 1413 w 1726"/>
              <a:gd name="T25" fmla="*/ 1531 h 1724"/>
              <a:gd name="T26" fmla="*/ 1272 w 1726"/>
              <a:gd name="T27" fmla="*/ 1625 h 1724"/>
              <a:gd name="T28" fmla="*/ 1115 w 1726"/>
              <a:gd name="T29" fmla="*/ 1691 h 1724"/>
              <a:gd name="T30" fmla="*/ 948 w 1726"/>
              <a:gd name="T31" fmla="*/ 1724 h 1724"/>
              <a:gd name="T32" fmla="*/ 778 w 1726"/>
              <a:gd name="T33" fmla="*/ 1724 h 1724"/>
              <a:gd name="T34" fmla="*/ 611 w 1726"/>
              <a:gd name="T35" fmla="*/ 1691 h 1724"/>
              <a:gd name="T36" fmla="*/ 454 w 1726"/>
              <a:gd name="T37" fmla="*/ 1625 h 1724"/>
              <a:gd name="T38" fmla="*/ 313 w 1726"/>
              <a:gd name="T39" fmla="*/ 1531 h 1724"/>
              <a:gd name="T40" fmla="*/ 193 w 1726"/>
              <a:gd name="T41" fmla="*/ 1411 h 1724"/>
              <a:gd name="T42" fmla="*/ 99 w 1726"/>
              <a:gd name="T43" fmla="*/ 1270 h 1724"/>
              <a:gd name="T44" fmla="*/ 33 w 1726"/>
              <a:gd name="T45" fmla="*/ 1113 h 1724"/>
              <a:gd name="T46" fmla="*/ 0 w 1726"/>
              <a:gd name="T47" fmla="*/ 946 h 1724"/>
              <a:gd name="T48" fmla="*/ 0 w 1726"/>
              <a:gd name="T49" fmla="*/ 777 h 1724"/>
              <a:gd name="T50" fmla="*/ 33 w 1726"/>
              <a:gd name="T51" fmla="*/ 610 h 1724"/>
              <a:gd name="T52" fmla="*/ 99 w 1726"/>
              <a:gd name="T53" fmla="*/ 453 h 1724"/>
              <a:gd name="T54" fmla="*/ 193 w 1726"/>
              <a:gd name="T55" fmla="*/ 313 h 1724"/>
              <a:gd name="T56" fmla="*/ 313 w 1726"/>
              <a:gd name="T57" fmla="*/ 192 h 1724"/>
              <a:gd name="T58" fmla="*/ 454 w 1726"/>
              <a:gd name="T59" fmla="*/ 97 h 1724"/>
              <a:gd name="T60" fmla="*/ 611 w 1726"/>
              <a:gd name="T61" fmla="*/ 33 h 1724"/>
              <a:gd name="T62" fmla="*/ 778 w 1726"/>
              <a:gd name="T63" fmla="*/ 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26" h="1724">
                <a:moveTo>
                  <a:pt x="863" y="74"/>
                </a:moveTo>
                <a:lnTo>
                  <a:pt x="948" y="0"/>
                </a:lnTo>
                <a:lnTo>
                  <a:pt x="1017" y="89"/>
                </a:lnTo>
                <a:lnTo>
                  <a:pt x="1115" y="33"/>
                </a:lnTo>
                <a:lnTo>
                  <a:pt x="1165" y="135"/>
                </a:lnTo>
                <a:lnTo>
                  <a:pt x="1272" y="97"/>
                </a:lnTo>
                <a:lnTo>
                  <a:pt x="1301" y="207"/>
                </a:lnTo>
                <a:lnTo>
                  <a:pt x="1413" y="192"/>
                </a:lnTo>
                <a:lnTo>
                  <a:pt x="1420" y="304"/>
                </a:lnTo>
                <a:lnTo>
                  <a:pt x="1533" y="313"/>
                </a:lnTo>
                <a:lnTo>
                  <a:pt x="1518" y="424"/>
                </a:lnTo>
                <a:lnTo>
                  <a:pt x="1627" y="453"/>
                </a:lnTo>
                <a:lnTo>
                  <a:pt x="1591" y="560"/>
                </a:lnTo>
                <a:lnTo>
                  <a:pt x="1693" y="610"/>
                </a:lnTo>
                <a:lnTo>
                  <a:pt x="1636" y="708"/>
                </a:lnTo>
                <a:lnTo>
                  <a:pt x="1726" y="777"/>
                </a:lnTo>
                <a:lnTo>
                  <a:pt x="1651" y="861"/>
                </a:lnTo>
                <a:lnTo>
                  <a:pt x="1726" y="946"/>
                </a:lnTo>
                <a:lnTo>
                  <a:pt x="1636" y="1016"/>
                </a:lnTo>
                <a:lnTo>
                  <a:pt x="1693" y="1113"/>
                </a:lnTo>
                <a:lnTo>
                  <a:pt x="1591" y="1163"/>
                </a:lnTo>
                <a:lnTo>
                  <a:pt x="1627" y="1270"/>
                </a:lnTo>
                <a:lnTo>
                  <a:pt x="1518" y="1299"/>
                </a:lnTo>
                <a:lnTo>
                  <a:pt x="1533" y="1411"/>
                </a:lnTo>
                <a:lnTo>
                  <a:pt x="1420" y="1418"/>
                </a:lnTo>
                <a:lnTo>
                  <a:pt x="1413" y="1531"/>
                </a:lnTo>
                <a:lnTo>
                  <a:pt x="1301" y="1517"/>
                </a:lnTo>
                <a:lnTo>
                  <a:pt x="1272" y="1625"/>
                </a:lnTo>
                <a:lnTo>
                  <a:pt x="1165" y="1589"/>
                </a:lnTo>
                <a:lnTo>
                  <a:pt x="1115" y="1691"/>
                </a:lnTo>
                <a:lnTo>
                  <a:pt x="1017" y="1634"/>
                </a:lnTo>
                <a:lnTo>
                  <a:pt x="948" y="1724"/>
                </a:lnTo>
                <a:lnTo>
                  <a:pt x="863" y="1649"/>
                </a:lnTo>
                <a:lnTo>
                  <a:pt x="778" y="1724"/>
                </a:lnTo>
                <a:lnTo>
                  <a:pt x="709" y="1634"/>
                </a:lnTo>
                <a:lnTo>
                  <a:pt x="611" y="1691"/>
                </a:lnTo>
                <a:lnTo>
                  <a:pt x="561" y="1589"/>
                </a:lnTo>
                <a:lnTo>
                  <a:pt x="454" y="1625"/>
                </a:lnTo>
                <a:lnTo>
                  <a:pt x="425" y="1517"/>
                </a:lnTo>
                <a:lnTo>
                  <a:pt x="313" y="1531"/>
                </a:lnTo>
                <a:lnTo>
                  <a:pt x="306" y="1418"/>
                </a:lnTo>
                <a:lnTo>
                  <a:pt x="193" y="1411"/>
                </a:lnTo>
                <a:lnTo>
                  <a:pt x="208" y="1299"/>
                </a:lnTo>
                <a:lnTo>
                  <a:pt x="99" y="1270"/>
                </a:lnTo>
                <a:lnTo>
                  <a:pt x="135" y="1163"/>
                </a:lnTo>
                <a:lnTo>
                  <a:pt x="33" y="1113"/>
                </a:lnTo>
                <a:lnTo>
                  <a:pt x="90" y="1016"/>
                </a:lnTo>
                <a:lnTo>
                  <a:pt x="0" y="946"/>
                </a:lnTo>
                <a:lnTo>
                  <a:pt x="75" y="861"/>
                </a:lnTo>
                <a:lnTo>
                  <a:pt x="0" y="777"/>
                </a:lnTo>
                <a:lnTo>
                  <a:pt x="90" y="708"/>
                </a:lnTo>
                <a:lnTo>
                  <a:pt x="33" y="610"/>
                </a:lnTo>
                <a:lnTo>
                  <a:pt x="135" y="560"/>
                </a:lnTo>
                <a:lnTo>
                  <a:pt x="99" y="453"/>
                </a:lnTo>
                <a:lnTo>
                  <a:pt x="208" y="424"/>
                </a:lnTo>
                <a:lnTo>
                  <a:pt x="193" y="313"/>
                </a:lnTo>
                <a:lnTo>
                  <a:pt x="306" y="304"/>
                </a:lnTo>
                <a:lnTo>
                  <a:pt x="313" y="192"/>
                </a:lnTo>
                <a:lnTo>
                  <a:pt x="425" y="207"/>
                </a:lnTo>
                <a:lnTo>
                  <a:pt x="454" y="97"/>
                </a:lnTo>
                <a:lnTo>
                  <a:pt x="561" y="135"/>
                </a:lnTo>
                <a:lnTo>
                  <a:pt x="611" y="33"/>
                </a:lnTo>
                <a:lnTo>
                  <a:pt x="709" y="89"/>
                </a:lnTo>
                <a:lnTo>
                  <a:pt x="778" y="0"/>
                </a:lnTo>
                <a:lnTo>
                  <a:pt x="863" y="74"/>
                </a:lnTo>
                <a:close/>
              </a:path>
            </a:pathLst>
          </a:custGeom>
          <a:solidFill>
            <a:srgbClr val="066D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2195736" y="1832559"/>
            <a:ext cx="1370013" cy="1368425"/>
          </a:xfrm>
          <a:custGeom>
            <a:avLst/>
            <a:gdLst>
              <a:gd name="T0" fmla="*/ 948 w 1726"/>
              <a:gd name="T1" fmla="*/ 0 h 1724"/>
              <a:gd name="T2" fmla="*/ 1115 w 1726"/>
              <a:gd name="T3" fmla="*/ 33 h 1724"/>
              <a:gd name="T4" fmla="*/ 1272 w 1726"/>
              <a:gd name="T5" fmla="*/ 97 h 1724"/>
              <a:gd name="T6" fmla="*/ 1413 w 1726"/>
              <a:gd name="T7" fmla="*/ 192 h 1724"/>
              <a:gd name="T8" fmla="*/ 1533 w 1726"/>
              <a:gd name="T9" fmla="*/ 313 h 1724"/>
              <a:gd name="T10" fmla="*/ 1627 w 1726"/>
              <a:gd name="T11" fmla="*/ 453 h 1724"/>
              <a:gd name="T12" fmla="*/ 1693 w 1726"/>
              <a:gd name="T13" fmla="*/ 610 h 1724"/>
              <a:gd name="T14" fmla="*/ 1726 w 1726"/>
              <a:gd name="T15" fmla="*/ 777 h 1724"/>
              <a:gd name="T16" fmla="*/ 1726 w 1726"/>
              <a:gd name="T17" fmla="*/ 946 h 1724"/>
              <a:gd name="T18" fmla="*/ 1693 w 1726"/>
              <a:gd name="T19" fmla="*/ 1113 h 1724"/>
              <a:gd name="T20" fmla="*/ 1627 w 1726"/>
              <a:gd name="T21" fmla="*/ 1270 h 1724"/>
              <a:gd name="T22" fmla="*/ 1533 w 1726"/>
              <a:gd name="T23" fmla="*/ 1411 h 1724"/>
              <a:gd name="T24" fmla="*/ 1413 w 1726"/>
              <a:gd name="T25" fmla="*/ 1531 h 1724"/>
              <a:gd name="T26" fmla="*/ 1272 w 1726"/>
              <a:gd name="T27" fmla="*/ 1625 h 1724"/>
              <a:gd name="T28" fmla="*/ 1115 w 1726"/>
              <a:gd name="T29" fmla="*/ 1691 h 1724"/>
              <a:gd name="T30" fmla="*/ 948 w 1726"/>
              <a:gd name="T31" fmla="*/ 1724 h 1724"/>
              <a:gd name="T32" fmla="*/ 778 w 1726"/>
              <a:gd name="T33" fmla="*/ 1724 h 1724"/>
              <a:gd name="T34" fmla="*/ 611 w 1726"/>
              <a:gd name="T35" fmla="*/ 1691 h 1724"/>
              <a:gd name="T36" fmla="*/ 454 w 1726"/>
              <a:gd name="T37" fmla="*/ 1625 h 1724"/>
              <a:gd name="T38" fmla="*/ 313 w 1726"/>
              <a:gd name="T39" fmla="*/ 1531 h 1724"/>
              <a:gd name="T40" fmla="*/ 193 w 1726"/>
              <a:gd name="T41" fmla="*/ 1411 h 1724"/>
              <a:gd name="T42" fmla="*/ 99 w 1726"/>
              <a:gd name="T43" fmla="*/ 1270 h 1724"/>
              <a:gd name="T44" fmla="*/ 33 w 1726"/>
              <a:gd name="T45" fmla="*/ 1113 h 1724"/>
              <a:gd name="T46" fmla="*/ 0 w 1726"/>
              <a:gd name="T47" fmla="*/ 946 h 1724"/>
              <a:gd name="T48" fmla="*/ 0 w 1726"/>
              <a:gd name="T49" fmla="*/ 777 h 1724"/>
              <a:gd name="T50" fmla="*/ 33 w 1726"/>
              <a:gd name="T51" fmla="*/ 610 h 1724"/>
              <a:gd name="T52" fmla="*/ 99 w 1726"/>
              <a:gd name="T53" fmla="*/ 453 h 1724"/>
              <a:gd name="T54" fmla="*/ 193 w 1726"/>
              <a:gd name="T55" fmla="*/ 313 h 1724"/>
              <a:gd name="T56" fmla="*/ 313 w 1726"/>
              <a:gd name="T57" fmla="*/ 192 h 1724"/>
              <a:gd name="T58" fmla="*/ 454 w 1726"/>
              <a:gd name="T59" fmla="*/ 97 h 1724"/>
              <a:gd name="T60" fmla="*/ 611 w 1726"/>
              <a:gd name="T61" fmla="*/ 33 h 1724"/>
              <a:gd name="T62" fmla="*/ 778 w 1726"/>
              <a:gd name="T63" fmla="*/ 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26" h="1724">
                <a:moveTo>
                  <a:pt x="863" y="74"/>
                </a:moveTo>
                <a:lnTo>
                  <a:pt x="948" y="0"/>
                </a:lnTo>
                <a:lnTo>
                  <a:pt x="1017" y="89"/>
                </a:lnTo>
                <a:lnTo>
                  <a:pt x="1115" y="33"/>
                </a:lnTo>
                <a:lnTo>
                  <a:pt x="1165" y="135"/>
                </a:lnTo>
                <a:lnTo>
                  <a:pt x="1272" y="97"/>
                </a:lnTo>
                <a:lnTo>
                  <a:pt x="1301" y="207"/>
                </a:lnTo>
                <a:lnTo>
                  <a:pt x="1413" y="192"/>
                </a:lnTo>
                <a:lnTo>
                  <a:pt x="1420" y="304"/>
                </a:lnTo>
                <a:lnTo>
                  <a:pt x="1533" y="313"/>
                </a:lnTo>
                <a:lnTo>
                  <a:pt x="1518" y="424"/>
                </a:lnTo>
                <a:lnTo>
                  <a:pt x="1627" y="453"/>
                </a:lnTo>
                <a:lnTo>
                  <a:pt x="1591" y="560"/>
                </a:lnTo>
                <a:lnTo>
                  <a:pt x="1693" y="610"/>
                </a:lnTo>
                <a:lnTo>
                  <a:pt x="1636" y="708"/>
                </a:lnTo>
                <a:lnTo>
                  <a:pt x="1726" y="777"/>
                </a:lnTo>
                <a:lnTo>
                  <a:pt x="1651" y="861"/>
                </a:lnTo>
                <a:lnTo>
                  <a:pt x="1726" y="946"/>
                </a:lnTo>
                <a:lnTo>
                  <a:pt x="1636" y="1016"/>
                </a:lnTo>
                <a:lnTo>
                  <a:pt x="1693" y="1113"/>
                </a:lnTo>
                <a:lnTo>
                  <a:pt x="1591" y="1163"/>
                </a:lnTo>
                <a:lnTo>
                  <a:pt x="1627" y="1270"/>
                </a:lnTo>
                <a:lnTo>
                  <a:pt x="1518" y="1299"/>
                </a:lnTo>
                <a:lnTo>
                  <a:pt x="1533" y="1411"/>
                </a:lnTo>
                <a:lnTo>
                  <a:pt x="1420" y="1418"/>
                </a:lnTo>
                <a:lnTo>
                  <a:pt x="1413" y="1531"/>
                </a:lnTo>
                <a:lnTo>
                  <a:pt x="1301" y="1517"/>
                </a:lnTo>
                <a:lnTo>
                  <a:pt x="1272" y="1625"/>
                </a:lnTo>
                <a:lnTo>
                  <a:pt x="1165" y="1589"/>
                </a:lnTo>
                <a:lnTo>
                  <a:pt x="1115" y="1691"/>
                </a:lnTo>
                <a:lnTo>
                  <a:pt x="1017" y="1634"/>
                </a:lnTo>
                <a:lnTo>
                  <a:pt x="948" y="1724"/>
                </a:lnTo>
                <a:lnTo>
                  <a:pt x="863" y="1649"/>
                </a:lnTo>
                <a:lnTo>
                  <a:pt x="778" y="1724"/>
                </a:lnTo>
                <a:lnTo>
                  <a:pt x="709" y="1634"/>
                </a:lnTo>
                <a:lnTo>
                  <a:pt x="611" y="1691"/>
                </a:lnTo>
                <a:lnTo>
                  <a:pt x="561" y="1589"/>
                </a:lnTo>
                <a:lnTo>
                  <a:pt x="454" y="1625"/>
                </a:lnTo>
                <a:lnTo>
                  <a:pt x="425" y="1517"/>
                </a:lnTo>
                <a:lnTo>
                  <a:pt x="313" y="1531"/>
                </a:lnTo>
                <a:lnTo>
                  <a:pt x="306" y="1418"/>
                </a:lnTo>
                <a:lnTo>
                  <a:pt x="193" y="1411"/>
                </a:lnTo>
                <a:lnTo>
                  <a:pt x="208" y="1299"/>
                </a:lnTo>
                <a:lnTo>
                  <a:pt x="99" y="1270"/>
                </a:lnTo>
                <a:lnTo>
                  <a:pt x="135" y="1163"/>
                </a:lnTo>
                <a:lnTo>
                  <a:pt x="33" y="1113"/>
                </a:lnTo>
                <a:lnTo>
                  <a:pt x="90" y="1016"/>
                </a:lnTo>
                <a:lnTo>
                  <a:pt x="0" y="946"/>
                </a:lnTo>
                <a:lnTo>
                  <a:pt x="75" y="861"/>
                </a:lnTo>
                <a:lnTo>
                  <a:pt x="0" y="777"/>
                </a:lnTo>
                <a:lnTo>
                  <a:pt x="90" y="708"/>
                </a:lnTo>
                <a:lnTo>
                  <a:pt x="33" y="610"/>
                </a:lnTo>
                <a:lnTo>
                  <a:pt x="135" y="560"/>
                </a:lnTo>
                <a:lnTo>
                  <a:pt x="99" y="453"/>
                </a:lnTo>
                <a:lnTo>
                  <a:pt x="208" y="424"/>
                </a:lnTo>
                <a:lnTo>
                  <a:pt x="193" y="313"/>
                </a:lnTo>
                <a:lnTo>
                  <a:pt x="306" y="304"/>
                </a:lnTo>
                <a:lnTo>
                  <a:pt x="313" y="192"/>
                </a:lnTo>
                <a:lnTo>
                  <a:pt x="425" y="207"/>
                </a:lnTo>
                <a:lnTo>
                  <a:pt x="454" y="97"/>
                </a:lnTo>
                <a:lnTo>
                  <a:pt x="561" y="135"/>
                </a:lnTo>
                <a:lnTo>
                  <a:pt x="611" y="33"/>
                </a:lnTo>
                <a:lnTo>
                  <a:pt x="709" y="89"/>
                </a:lnTo>
                <a:lnTo>
                  <a:pt x="778" y="0"/>
                </a:lnTo>
                <a:lnTo>
                  <a:pt x="863" y="74"/>
                </a:lnTo>
                <a:close/>
              </a:path>
            </a:pathLst>
          </a:custGeom>
          <a:solidFill>
            <a:srgbClr val="EC66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189560"/>
            <a:ext cx="9180512" cy="1679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Google Shape;200;p20"/>
          <p:cNvSpPr txBox="1"/>
          <p:nvPr/>
        </p:nvSpPr>
        <p:spPr>
          <a:xfrm>
            <a:off x="827584" y="328561"/>
            <a:ext cx="7578793" cy="128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Учет индивидуальных достижений</a:t>
            </a:r>
            <a: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поступающих </a:t>
            </a:r>
            <a:endParaRPr lang="ru-RU"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3954978" y="2119768"/>
            <a:ext cx="2376264" cy="832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lang="ru-RU" sz="1200" dirty="0">
                <a:solidFill>
                  <a:srgbClr val="EC6655"/>
                </a:solidFill>
                <a:latin typeface="Montserrat"/>
                <a:ea typeface="Montserrat"/>
                <a:cs typeface="Montserrat"/>
                <a:sym typeface="Montserrat"/>
              </a:rPr>
              <a:t>н</a:t>
            </a:r>
            <a:r>
              <a:rPr lang="ru-RU" sz="1200" dirty="0" smtClean="0">
                <a:solidFill>
                  <a:srgbClr val="EC6655"/>
                </a:solidFill>
                <a:latin typeface="Montserrat"/>
                <a:ea typeface="Montserrat"/>
                <a:cs typeface="Montserrat"/>
                <a:sym typeface="Montserrat"/>
              </a:rPr>
              <a:t>аличие </a:t>
            </a:r>
            <a:endParaRPr lang="en-US" sz="1200" dirty="0" smtClean="0">
              <a:solidFill>
                <a:srgbClr val="EC665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lang="ru-RU" sz="1200" dirty="0" smtClean="0">
                <a:solidFill>
                  <a:srgbClr val="EC6655"/>
                </a:solidFill>
                <a:latin typeface="Montserrat"/>
                <a:ea typeface="Montserrat"/>
                <a:cs typeface="Montserrat"/>
                <a:sym typeface="Montserrat"/>
              </a:rPr>
              <a:t>АТТЕСТАТА ИЛИ ДИПЛОМА С ОТЛИЧИЕМ</a:t>
            </a:r>
            <a:endParaRPr sz="1200" i="0" u="none" strike="noStrike" cap="none" dirty="0">
              <a:solidFill>
                <a:srgbClr val="EC66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3945095" y="3908484"/>
            <a:ext cx="2295394" cy="67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200" dirty="0" smtClean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  <a:t>Наличие </a:t>
            </a:r>
            <a:r>
              <a:rPr lang="ru-RU" sz="1200" dirty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  <a:t>статуса </a:t>
            </a:r>
            <a:r>
              <a:rPr lang="ru-RU" sz="1200" dirty="0" smtClean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1200" dirty="0" smtClean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200" dirty="0" smtClean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  <a:t>ЧЕМПИОНА И ПРИЗЕРА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200" dirty="0" smtClean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  <a:t>ОИ</a:t>
            </a:r>
            <a:r>
              <a:rPr lang="ru-RU" sz="1200" dirty="0">
                <a:solidFill>
                  <a:srgbClr val="066DB4"/>
                </a:solidFill>
                <a:latin typeface="Montserrat"/>
                <a:ea typeface="Montserrat"/>
                <a:cs typeface="Montserrat"/>
                <a:sym typeface="Montserrat"/>
              </a:rPr>
              <a:t>, ЧМ, ЧЕ</a:t>
            </a:r>
          </a:p>
        </p:txBody>
      </p:sp>
      <p:sp>
        <p:nvSpPr>
          <p:cNvPr id="29" name="Google Shape;202;p20"/>
          <p:cNvSpPr txBox="1"/>
          <p:nvPr/>
        </p:nvSpPr>
        <p:spPr>
          <a:xfrm>
            <a:off x="971600" y="5373216"/>
            <a:ext cx="5788752" cy="61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Начисленные баллы за индивидуальных достижения суммируются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и включаются </a:t>
            </a:r>
            <a:r>
              <a:rPr lang="ru-RU" sz="12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в сумму конкурсных </a:t>
            </a:r>
            <a:r>
              <a:rPr lang="ru-RU" sz="12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баллов, но не могут превышать 10</a:t>
            </a:r>
            <a:endParaRPr lang="ru-RU" sz="12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02490" y="2071888"/>
            <a:ext cx="1049125" cy="864215"/>
            <a:chOff x="1248826" y="1685416"/>
            <a:chExt cx="1674959" cy="137974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73259" y="1685416"/>
              <a:ext cx="1150526" cy="1035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5000" b="1" dirty="0" smtClean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endParaRPr lang="ru-RU" sz="5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75341" y="2651125"/>
              <a:ext cx="1294289" cy="4140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1600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баллов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248826" y="1781969"/>
              <a:ext cx="750950" cy="1035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5000" b="1" dirty="0" smtClean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endParaRPr lang="ru-RU" sz="5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331124" y="3740337"/>
            <a:ext cx="869870" cy="918812"/>
            <a:chOff x="1409151" y="1685416"/>
            <a:chExt cx="1388773" cy="146691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899118" y="1685416"/>
              <a:ext cx="898806" cy="1253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5000" b="1" dirty="0" smtClean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lang="ru-RU" sz="5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450429" y="2651126"/>
              <a:ext cx="1344113" cy="5012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1600" b="1" dirty="0" smtClean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балла</a:t>
              </a:r>
              <a:endPara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409151" y="1752089"/>
              <a:ext cx="750950" cy="1035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900"/>
              </a:pPr>
              <a:r>
                <a:rPr lang="ru-RU" sz="5000" b="1" dirty="0" smtClean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endParaRPr lang="ru-RU" sz="5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" name="Freeform 5"/>
          <p:cNvSpPr>
            <a:spLocks/>
          </p:cNvSpPr>
          <p:nvPr/>
        </p:nvSpPr>
        <p:spPr bwMode="auto">
          <a:xfrm>
            <a:off x="6563738" y="4653136"/>
            <a:ext cx="1956454" cy="1015196"/>
          </a:xfrm>
          <a:custGeom>
            <a:avLst/>
            <a:gdLst>
              <a:gd name="T0" fmla="*/ 2210 w 2210"/>
              <a:gd name="T1" fmla="*/ 453 h 861"/>
              <a:gd name="T2" fmla="*/ 176 w 2210"/>
              <a:gd name="T3" fmla="*/ 453 h 861"/>
              <a:gd name="T4" fmla="*/ 0 w 2210"/>
              <a:gd name="T5" fmla="*/ 861 h 861"/>
              <a:gd name="T6" fmla="*/ 0 w 2210"/>
              <a:gd name="T7" fmla="*/ 0 h 861"/>
              <a:gd name="T8" fmla="*/ 2210 w 2210"/>
              <a:gd name="T9" fmla="*/ 0 h 861"/>
              <a:gd name="T10" fmla="*/ 2210 w 2210"/>
              <a:gd name="T11" fmla="*/ 453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0" h="861">
                <a:moveTo>
                  <a:pt x="2210" y="453"/>
                </a:moveTo>
                <a:lnTo>
                  <a:pt x="176" y="453"/>
                </a:lnTo>
                <a:lnTo>
                  <a:pt x="0" y="861"/>
                </a:lnTo>
                <a:lnTo>
                  <a:pt x="0" y="0"/>
                </a:lnTo>
                <a:lnTo>
                  <a:pt x="2210" y="0"/>
                </a:lnTo>
                <a:lnTo>
                  <a:pt x="2210" y="4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Google Shape;198;p20"/>
          <p:cNvSpPr txBox="1"/>
          <p:nvPr/>
        </p:nvSpPr>
        <p:spPr>
          <a:xfrm>
            <a:off x="7727850" y="4743336"/>
            <a:ext cx="864096" cy="42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32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199;p20"/>
          <p:cNvSpPr txBox="1"/>
          <p:nvPr/>
        </p:nvSpPr>
        <p:spPr>
          <a:xfrm>
            <a:off x="6516216" y="4789693"/>
            <a:ext cx="1490690" cy="28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максимальное число баллов</a:t>
            </a:r>
            <a:endParaRPr sz="1200" i="0" u="none" strike="noStrike" cap="none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46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Соединительная линия уступом 58"/>
          <p:cNvCxnSpPr/>
          <p:nvPr/>
        </p:nvCxnSpPr>
        <p:spPr>
          <a:xfrm>
            <a:off x="3417176" y="2445938"/>
            <a:ext cx="1498394" cy="429386"/>
          </a:xfrm>
          <a:prstGeom prst="bentConnector3">
            <a:avLst>
              <a:gd name="adj1" fmla="val 24008"/>
            </a:avLst>
          </a:prstGeom>
          <a:ln>
            <a:solidFill>
              <a:srgbClr val="EC6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>
            <a:off x="3356430" y="4127145"/>
            <a:ext cx="1442856" cy="457535"/>
          </a:xfrm>
          <a:prstGeom prst="bentConnector3">
            <a:avLst>
              <a:gd name="adj1" fmla="val 28582"/>
            </a:avLst>
          </a:prstGeom>
          <a:ln>
            <a:solidFill>
              <a:srgbClr val="066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900708"/>
            <a:ext cx="55446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Иные </a:t>
            </a:r>
            <a:r>
              <a:rPr lang="ru-RU" dirty="0">
                <a:solidFill>
                  <a:schemeClr val="tx1"/>
                </a:solidFill>
                <a:latin typeface="Montserrat" panose="00000500000000000000" pitchFamily="2" charset="-52"/>
              </a:rPr>
              <a:t>документы </a:t>
            </a:r>
            <a:endParaRPr lang="en-US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9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(</a:t>
            </a: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</a:rPr>
              <a:t>справки для использования особых прав, индивидуальных достижений)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6238" y="609181"/>
            <a:ext cx="6048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Montserrat" panose="00000500000000000000" pitchFamily="2" charset="-52"/>
              </a:rPr>
              <a:t>Необходимые документы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628800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Заявление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662559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Паспорт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2076430"/>
            <a:ext cx="410445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Аттестат или диплом </a:t>
            </a:r>
          </a:p>
          <a:p>
            <a:r>
              <a:rPr lang="ru-RU" sz="900" dirty="0" smtClean="0">
                <a:latin typeface="Montserrat" panose="00000500000000000000" pitchFamily="2" charset="-52"/>
              </a:rPr>
              <a:t>(оригинал </a:t>
            </a:r>
            <a:r>
              <a:rPr lang="ru-RU" sz="900" dirty="0">
                <a:latin typeface="Montserrat" panose="00000500000000000000" pitchFamily="2" charset="-52"/>
              </a:rPr>
              <a:t>в случае целевого приема, особой квоты)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4453079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6 фото </a:t>
            </a:r>
            <a:r>
              <a:rPr lang="ru-RU" dirty="0" smtClean="0">
                <a:latin typeface="Montserrat" panose="00000500000000000000" pitchFamily="2" charset="-52"/>
              </a:rPr>
              <a:t>3/4 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3110189"/>
            <a:ext cx="33363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 Договор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о целевом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обучении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3557819"/>
            <a:ext cx="2873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Мед. </a:t>
            </a:r>
            <a:r>
              <a:rPr lang="ru-RU" dirty="0" smtClean="0">
                <a:latin typeface="Montserrat" panose="00000500000000000000" pitchFamily="2" charset="-52"/>
              </a:rPr>
              <a:t>Справка</a:t>
            </a:r>
            <a:r>
              <a:rPr lang="en-US" dirty="0" smtClean="0">
                <a:latin typeface="Montserrat" panose="00000500000000000000" pitchFamily="2" charset="-52"/>
              </a:rPr>
              <a:t> </a:t>
            </a:r>
            <a:r>
              <a:rPr lang="ru-RU" dirty="0" smtClean="0">
                <a:latin typeface="Montserrat" panose="00000500000000000000" pitchFamily="2" charset="-52"/>
              </a:rPr>
              <a:t>(0-86 </a:t>
            </a:r>
            <a:r>
              <a:rPr lang="ru-RU" dirty="0">
                <a:latin typeface="Montserrat" panose="00000500000000000000" pitchFamily="2" charset="-52"/>
              </a:rPr>
              <a:t>у формы)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4005449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СНИЛС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3417" y="1676229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13417" y="2171325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13417" y="2707522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13417" y="3159381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13417" y="3611240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213417" y="4063099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13417" y="4514958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13417" y="4966815"/>
            <a:ext cx="175564" cy="175564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44516"/>
              </p:ext>
            </p:extLst>
          </p:nvPr>
        </p:nvGraphicFramePr>
        <p:xfrm>
          <a:off x="2123728" y="2924944"/>
          <a:ext cx="5760640" cy="2447336"/>
        </p:xfrm>
        <a:graphic>
          <a:graphicData uri="http://schemas.openxmlformats.org/drawingml/2006/table">
            <a:tbl>
              <a:tblPr bandCol="1"/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 ​Специальность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ctr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2017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78549" marR="78549" marT="39274" marB="39274" anchor="ctr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2018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78549" marR="78549" marT="39274" marB="39274" anchor="ctr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2019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78549" marR="78549" marT="39274" marB="39274" anchor="ctr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2020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78549" marR="78549" marT="39274" marB="39274" anchor="ctr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2021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ctr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6D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Лечебное дело​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229​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226​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243​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252​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222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Педиатрия​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216​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221​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242​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237​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210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Стоматология​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220​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234​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257​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251​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252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Медико-проф. дело​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205​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189​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210​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212​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186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Фармация​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201​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208​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206​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213​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175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Клиническая психология​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203​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189​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228​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233​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219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83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Сестринское дело​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168​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174​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199​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200​</a:t>
                      </a: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178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78549" marR="78549" marT="39274" marB="39274" anchor="b">
                    <a:lnL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348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Google Shape;202;p20"/>
          <p:cNvSpPr txBox="1"/>
          <p:nvPr/>
        </p:nvSpPr>
        <p:spPr>
          <a:xfrm>
            <a:off x="827584" y="404664"/>
            <a:ext cx="6186576" cy="159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3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Проходные баллы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30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ru-RU" sz="3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ачисленных на бюджетную форму обучения</a:t>
            </a:r>
            <a:endParaRPr lang="ru-RU" sz="30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39821"/>
              </p:ext>
            </p:extLst>
          </p:nvPr>
        </p:nvGraphicFramePr>
        <p:xfrm>
          <a:off x="1849761" y="3212976"/>
          <a:ext cx="5904655" cy="3202416"/>
        </p:xfrm>
        <a:graphic>
          <a:graphicData uri="http://schemas.openxmlformats.org/drawingml/2006/table">
            <a:tbl>
              <a:tblPr/>
              <a:tblGrid>
                <a:gridCol w="2029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1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1095"/>
              </a:tblGrid>
              <a:tr h="317720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 </a:t>
                      </a:r>
                      <a:r>
                        <a:rPr lang="ru-RU" sz="1200" b="0" i="0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Специальность</a:t>
                      </a:r>
                      <a:endParaRPr lang="ru-RU" sz="1200" b="0" i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2017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2018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2019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2020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D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52"/>
                        </a:rPr>
                        <a:t>2021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6D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772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Лечебное дело​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195​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189​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194​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211​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144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772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Педиатрия​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189​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186​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184​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199​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156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72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Стоматология​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174​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186​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188​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192​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165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772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Медико-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профилакт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. дело​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159​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156​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159​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168​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124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2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Фармация​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158​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177​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167​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169​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143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772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Клиническая психология​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177​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163​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178​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184​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145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7106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Сестринское дело​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135​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142​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161​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186​</a:t>
                      </a: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171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106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Медицинская кибернетика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2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  <a:sym typeface="Arial"/>
                        </a:rPr>
                        <a:t>155</a:t>
                      </a:r>
                      <a:endParaRPr lang="ru-RU" sz="1200" b="0" i="0" u="none" strike="noStrike" cap="none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3415" marR="83415" marT="41707" marB="41707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Google Shape;202;p20"/>
          <p:cNvSpPr txBox="1"/>
          <p:nvPr/>
        </p:nvSpPr>
        <p:spPr>
          <a:xfrm>
            <a:off x="899592" y="764704"/>
            <a:ext cx="6840760" cy="216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defRPr/>
            </a:pPr>
            <a:r>
              <a:rPr lang="ru-RU" sz="3000" b="1" dirty="0">
                <a:latin typeface="Montserrat" panose="00000500000000000000" pitchFamily="2" charset="-52"/>
              </a:rPr>
              <a:t>Средний балл </a:t>
            </a:r>
            <a:r>
              <a:rPr lang="ru-RU" sz="3000" b="1" dirty="0" smtClean="0">
                <a:latin typeface="Montserrat" panose="00000500000000000000" pitchFamily="2" charset="-52"/>
              </a:rPr>
              <a:t>ЕГЭ</a:t>
            </a:r>
            <a:r>
              <a:rPr lang="en-US" sz="3000" b="1" dirty="0" smtClean="0">
                <a:latin typeface="Montserrat" panose="00000500000000000000" pitchFamily="2" charset="-52"/>
              </a:rPr>
              <a:t> </a:t>
            </a:r>
            <a:r>
              <a:rPr lang="ru-RU" sz="3000" b="1" dirty="0" smtClean="0">
                <a:latin typeface="Montserrat" panose="00000500000000000000" pitchFamily="2" charset="-52"/>
              </a:rPr>
              <a:t>зачисленных </a:t>
            </a:r>
            <a:r>
              <a:rPr lang="en-US" sz="3000" b="1" dirty="0" smtClean="0">
                <a:latin typeface="Montserrat" panose="00000500000000000000" pitchFamily="2" charset="-52"/>
              </a:rPr>
              <a:t/>
            </a:r>
            <a:br>
              <a:rPr lang="en-US" sz="3000" b="1" dirty="0" smtClean="0">
                <a:latin typeface="Montserrat" panose="00000500000000000000" pitchFamily="2" charset="-52"/>
              </a:rPr>
            </a:br>
            <a:r>
              <a:rPr lang="ru-RU" sz="3000" b="1" dirty="0" smtClean="0">
                <a:latin typeface="Montserrat" panose="00000500000000000000" pitchFamily="2" charset="-52"/>
              </a:rPr>
              <a:t>на </a:t>
            </a:r>
            <a:r>
              <a:rPr lang="ru-RU" sz="3000" b="1" dirty="0">
                <a:latin typeface="Montserrat" panose="00000500000000000000" pitchFamily="2" charset="-52"/>
              </a:rPr>
              <a:t>внебюджетную </a:t>
            </a:r>
            <a:r>
              <a:rPr lang="en-US" sz="3000" b="1" dirty="0" smtClean="0">
                <a:latin typeface="Montserrat" panose="00000500000000000000" pitchFamily="2" charset="-52"/>
              </a:rPr>
              <a:t/>
            </a:r>
            <a:br>
              <a:rPr lang="en-US" sz="3000" b="1" dirty="0" smtClean="0">
                <a:latin typeface="Montserrat" panose="00000500000000000000" pitchFamily="2" charset="-52"/>
              </a:rPr>
            </a:br>
            <a:r>
              <a:rPr lang="ru-RU" sz="3000" b="1" dirty="0" smtClean="0">
                <a:latin typeface="Montserrat" panose="00000500000000000000" pitchFamily="2" charset="-52"/>
              </a:rPr>
              <a:t>форму </a:t>
            </a:r>
            <a:r>
              <a:rPr lang="ru-RU" sz="3000" b="1" dirty="0">
                <a:latin typeface="Montserrat" panose="00000500000000000000" pitchFamily="2" charset="-52"/>
              </a:rPr>
              <a:t>обучения</a:t>
            </a:r>
            <a:endParaRPr lang="ru-RU" sz="3000" dirty="0">
              <a:latin typeface="Montserrat" panose="00000500000000000000" pitchFamily="2" charset="-52"/>
            </a:endParaRPr>
          </a:p>
          <a:p>
            <a:pPr lvl="0" fontAlgn="base">
              <a:defRPr/>
            </a:pPr>
            <a:endParaRPr lang="ru-RU" sz="3000" dirty="0">
              <a:latin typeface="Montserrat" panose="00000500000000000000" pitchFamily="2" charset="-52"/>
            </a:endParaRPr>
          </a:p>
        </p:txBody>
      </p:sp>
      <p:pic>
        <p:nvPicPr>
          <p:cNvPr id="8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  <a:solidFill>
            <a:srgbClr val="066D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080579" cy="688643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Контактная</a:t>
            </a:r>
            <a:r>
              <a:rPr lang="en-US" sz="3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3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информация</a:t>
            </a:r>
            <a:endParaRPr lang="ru-RU" sz="3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689656"/>
            <a:ext cx="6228184" cy="4824536"/>
          </a:xfrm>
        </p:spPr>
        <p:txBody>
          <a:bodyPr/>
          <a:lstStyle/>
          <a:p>
            <a:pPr marL="11430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Приемная комиссия: 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11430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443079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, г. Самара, ул. 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Гагарина,</a:t>
            </a:r>
            <a:r>
              <a:rPr lang="en-US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18 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11430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8 (846) 374 00 11</a:t>
            </a:r>
          </a:p>
          <a:p>
            <a:pPr marL="114300" indent="0">
              <a:buNone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э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л. Почта: </a:t>
            </a:r>
            <a:r>
              <a:rPr lang="en-US" sz="1200" dirty="0" smtClean="0">
                <a:solidFill>
                  <a:schemeClr val="bg1"/>
                </a:solidFill>
                <a:latin typeface="Montserrat" panose="00000500000000000000" pitchFamily="2" charset="-52"/>
                <a:hlinkClick r:id="rId2"/>
              </a:rPr>
              <a:t>priem@samsmu.ru</a:t>
            </a:r>
            <a:endParaRPr lang="ru-RU" sz="12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114300" indent="0">
              <a:buNone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marL="114300" indent="0">
              <a:buNone/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-52"/>
              </a:rPr>
              <a:t>www.samsmu.ru – «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Абитуриентам»</a:t>
            </a:r>
          </a:p>
          <a:p>
            <a:pPr marL="114300" indent="0">
              <a:buNone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2" descr="http://qrcoder.ru/code/?https%3A%2F%2Fsamsmu.ru%2Fentrants%2Fvo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7154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963717D-4844-4A9B-A0A5-8871E7BB1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4642"/>
          <a:stretch/>
        </p:blipFill>
        <p:spPr>
          <a:xfrm>
            <a:off x="4978834" y="0"/>
            <a:ext cx="4273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567225" y="4268557"/>
            <a:ext cx="2292421" cy="1915443"/>
          </a:xfrm>
          <a:prstGeom prst="rect">
            <a:avLst/>
          </a:prstGeom>
          <a:solidFill>
            <a:srgbClr val="E629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-1" y="2160241"/>
            <a:ext cx="2292421" cy="2106987"/>
          </a:xfrm>
          <a:prstGeom prst="rect">
            <a:avLst/>
          </a:prstGeom>
          <a:solidFill>
            <a:srgbClr val="85CC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285493" y="3666476"/>
            <a:ext cx="2292421" cy="2106987"/>
          </a:xfrm>
          <a:prstGeom prst="rect">
            <a:avLst/>
          </a:prstGeom>
          <a:solidFill>
            <a:srgbClr val="066DB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571183" y="2160240"/>
            <a:ext cx="2292421" cy="2106987"/>
          </a:xfrm>
          <a:prstGeom prst="rect">
            <a:avLst/>
          </a:prstGeom>
          <a:solidFill>
            <a:srgbClr val="4AAB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847346" y="4761845"/>
            <a:ext cx="2292421" cy="2106987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Google Shape;94;p14"/>
          <p:cNvSpPr txBox="1"/>
          <p:nvPr/>
        </p:nvSpPr>
        <p:spPr>
          <a:xfrm>
            <a:off x="1146209" y="548680"/>
            <a:ext cx="7273627" cy="793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ru-RU" sz="3000" b="1" dirty="0" err="1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пособы</a:t>
            </a: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подачи </a:t>
            </a:r>
            <a: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документов</a:t>
            </a:r>
            <a:endParaRPr lang="ru-RU"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35339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ЛИЧНО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726481"/>
            <a:ext cx="170271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Ул. </a:t>
            </a:r>
            <a:r>
              <a:rPr lang="ru-RU" sz="1200" dirty="0" smtClean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Гагарина</a:t>
            </a:r>
            <a:r>
              <a:rPr lang="ru-RU" sz="1200" dirty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,</a:t>
            </a:r>
            <a:r>
              <a:rPr lang="ru-RU" sz="1200" dirty="0" smtClean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18 </a:t>
            </a:r>
            <a:r>
              <a:rPr lang="en-US" sz="1200" dirty="0" smtClean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1200" dirty="0" smtClean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«</a:t>
            </a:r>
            <a:r>
              <a:rPr lang="ru-RU" sz="1200" dirty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</a:rPr>
              <a:t>Учебный корпус»</a:t>
            </a:r>
          </a:p>
        </p:txBody>
      </p:sp>
      <p:sp>
        <p:nvSpPr>
          <p:cNvPr id="23" name="Google Shape;101;p14"/>
          <p:cNvSpPr txBox="1"/>
          <p:nvPr/>
        </p:nvSpPr>
        <p:spPr>
          <a:xfrm>
            <a:off x="2465310" y="3960440"/>
            <a:ext cx="196267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 ПОМОЩЬЮ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ОНЛАЙН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КАБИНЕТА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ВУЗА</a:t>
            </a:r>
            <a:endParaRPr sz="1800" b="1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41780" y="4900804"/>
            <a:ext cx="151836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Отделения </a:t>
            </a:r>
            <a:endParaRPr lang="ru-RU" sz="1200" dirty="0" smtClean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почтовой связи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, </a:t>
            </a:r>
            <a:endParaRPr lang="ru-RU" sz="1200" dirty="0" smtClean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экспресс-почта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62693" y="2355974"/>
            <a:ext cx="190148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 </a:t>
            </a:r>
            <a:r>
              <a:rPr lang="ru-RU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ПОМОЩЬЮ</a:t>
            </a:r>
            <a:endParaRPr lang="en-US" sz="1800" b="1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8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ЕПГУ</a:t>
            </a:r>
            <a:endParaRPr lang="ru-RU" sz="1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2969968"/>
            <a:ext cx="179247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Официальный сайт 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1200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  <a:hlinkClick r:id="rId2"/>
              </a:rPr>
              <a:t>Гос</a:t>
            </a:r>
            <a:r>
              <a:rPr lang="ru-RU" sz="1200" dirty="0" err="1" smtClean="0">
                <a:solidFill>
                  <a:schemeClr val="bg1"/>
                </a:solidFill>
                <a:latin typeface="Montserrat Light" panose="00000400000000000000" pitchFamily="2" charset="-52"/>
                <a:ea typeface="Open Sans"/>
                <a:cs typeface="Open Sans"/>
                <a:sym typeface="Open Sans"/>
                <a:hlinkClick r:id="rId2"/>
              </a:rPr>
              <a:t>услуг</a:t>
            </a:r>
            <a:r>
              <a:rPr lang="ru-RU" sz="1200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  <a:hlinkClick r:id="rId2"/>
              </a:rPr>
              <a:t>и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88024" y="4585756"/>
            <a:ext cx="126989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8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ПОЧТОЙ</a:t>
            </a:r>
          </a:p>
        </p:txBody>
      </p:sp>
      <p:pic>
        <p:nvPicPr>
          <p:cNvPr id="33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04" y="2722724"/>
            <a:ext cx="2308251" cy="2038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75" y="3501008"/>
            <a:ext cx="2089635" cy="63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71" y="4182909"/>
            <a:ext cx="2066286" cy="133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1026653" y="772629"/>
            <a:ext cx="5090957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вузов </a:t>
            </a:r>
            <a:r>
              <a:rPr lang="en-US" sz="30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30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0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 специальностей</a:t>
            </a:r>
            <a:endParaRPr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971600" y="2280880"/>
            <a:ext cx="5338805" cy="1004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dirty="0" smtClean="0"/>
              <a:t>Максимальное количество </a:t>
            </a:r>
            <a:r>
              <a:rPr lang="ru-RU" b="1" dirty="0" smtClean="0"/>
              <a:t>вузов</a:t>
            </a:r>
            <a:r>
              <a:rPr lang="ru-RU" dirty="0" smtClean="0"/>
              <a:t>, в которые абитуриент вправе </a:t>
            </a:r>
            <a:r>
              <a:rPr lang="ru-RU" dirty="0"/>
              <a:t>одновременно</a:t>
            </a:r>
            <a:r>
              <a:rPr lang="ru-RU" b="1" dirty="0"/>
              <a:t> </a:t>
            </a:r>
            <a:r>
              <a:rPr lang="ru-RU" dirty="0"/>
              <a:t>поступать</a:t>
            </a:r>
            <a:r>
              <a:rPr lang="ru-RU" b="1" dirty="0"/>
              <a:t> </a:t>
            </a:r>
            <a:r>
              <a:rPr lang="ru-RU" dirty="0"/>
              <a:t>на обучение по программам бакалавриата и </a:t>
            </a:r>
            <a:r>
              <a:rPr lang="ru-RU" dirty="0" err="1" smtClean="0"/>
              <a:t>специалитета</a:t>
            </a:r>
            <a:endParaRPr lang="ru-RU" dirty="0"/>
          </a:p>
        </p:txBody>
      </p:sp>
      <p:sp>
        <p:nvSpPr>
          <p:cNvPr id="114" name="Google Shape;114;p15"/>
          <p:cNvSpPr txBox="1"/>
          <p:nvPr/>
        </p:nvSpPr>
        <p:spPr>
          <a:xfrm>
            <a:off x="971600" y="3584001"/>
            <a:ext cx="6336703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dirty="0" smtClean="0"/>
              <a:t>Максимальное </a:t>
            </a:r>
            <a:r>
              <a:rPr lang="ru-RU" dirty="0"/>
              <a:t>количество </a:t>
            </a:r>
            <a:r>
              <a:rPr lang="ru-RU" b="1" dirty="0"/>
              <a:t>специальностей и (или) направлений </a:t>
            </a:r>
            <a:r>
              <a:rPr lang="ru-RU" dirty="0"/>
              <a:t>подготовки, по которым </a:t>
            </a:r>
            <a:r>
              <a:rPr lang="ru-RU" dirty="0" smtClean="0"/>
              <a:t>абитуриент вправе </a:t>
            </a:r>
            <a:r>
              <a:rPr lang="ru-RU" dirty="0"/>
              <a:t>одновременно участвовать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конкурсе по программам </a:t>
            </a:r>
            <a:r>
              <a:rPr lang="ru-RU" dirty="0" err="1"/>
              <a:t>бакалавриата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специалитета</a:t>
            </a:r>
            <a:endParaRPr lang="ru-RU" dirty="0"/>
          </a:p>
        </p:txBody>
      </p:sp>
      <p:sp>
        <p:nvSpPr>
          <p:cNvPr id="115" name="Google Shape;115;p15"/>
          <p:cNvSpPr txBox="1"/>
          <p:nvPr/>
        </p:nvSpPr>
        <p:spPr>
          <a:xfrm>
            <a:off x="7092280" y="2328723"/>
            <a:ext cx="760077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ru-RU" sz="28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5600" b="1" dirty="0" smtClean="0">
                <a:solidFill>
                  <a:srgbClr val="EC6655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5600" b="1" i="0" u="none" strike="noStrike" cap="none" dirty="0">
              <a:solidFill>
                <a:srgbClr val="EC66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115;p15"/>
          <p:cNvSpPr txBox="1"/>
          <p:nvPr/>
        </p:nvSpPr>
        <p:spPr>
          <a:xfrm>
            <a:off x="7089665" y="3672259"/>
            <a:ext cx="1362886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ru-RU" sz="56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5600" b="1" dirty="0" smtClean="0">
                <a:solidFill>
                  <a:srgbClr val="4AABE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5600" b="1" i="0" u="none" strike="noStrike" cap="none" dirty="0">
              <a:solidFill>
                <a:srgbClr val="4AAB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1" y="5082576"/>
            <a:ext cx="5579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Максимальное </a:t>
            </a:r>
            <a:r>
              <a:rPr lang="ru-RU" dirty="0"/>
              <a:t>количество </a:t>
            </a:r>
            <a:r>
              <a:rPr lang="ru-RU" b="1" dirty="0" smtClean="0"/>
              <a:t>заявлений о согласии </a:t>
            </a:r>
            <a:endParaRPr lang="en-US" b="1" dirty="0" smtClean="0"/>
          </a:p>
          <a:p>
            <a:r>
              <a:rPr lang="ru-RU" dirty="0" smtClean="0"/>
              <a:t>на зачисление в рамках контрольных цифр</a:t>
            </a:r>
            <a:endParaRPr lang="ru-RU" dirty="0"/>
          </a:p>
        </p:txBody>
      </p:sp>
      <p:sp>
        <p:nvSpPr>
          <p:cNvPr id="11" name="Google Shape;190;p20"/>
          <p:cNvSpPr/>
          <p:nvPr/>
        </p:nvSpPr>
        <p:spPr>
          <a:xfrm>
            <a:off x="6977734" y="2180578"/>
            <a:ext cx="1094400" cy="1094069"/>
          </a:xfrm>
          <a:prstGeom prst="ellipse">
            <a:avLst/>
          </a:prstGeom>
          <a:noFill/>
          <a:ln w="15875" cap="flat" cmpd="sng">
            <a:solidFill>
              <a:srgbClr val="EC66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90;p20"/>
          <p:cNvSpPr/>
          <p:nvPr/>
        </p:nvSpPr>
        <p:spPr>
          <a:xfrm>
            <a:off x="7020271" y="3501008"/>
            <a:ext cx="1094400" cy="1094069"/>
          </a:xfrm>
          <a:prstGeom prst="ellipse">
            <a:avLst/>
          </a:prstGeom>
          <a:noFill/>
          <a:ln w="15875" cap="flat" cmpd="sng">
            <a:solidFill>
              <a:srgbClr val="4AAB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5;p15"/>
          <p:cNvSpPr txBox="1"/>
          <p:nvPr/>
        </p:nvSpPr>
        <p:spPr>
          <a:xfrm>
            <a:off x="7098739" y="4918946"/>
            <a:ext cx="1362886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ru-RU" sz="5600" b="1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5600" b="1" dirty="0" smtClean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5600" b="1" i="0" u="none" strike="noStrike" cap="none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90;p20"/>
          <p:cNvSpPr/>
          <p:nvPr/>
        </p:nvSpPr>
        <p:spPr>
          <a:xfrm>
            <a:off x="7026731" y="4797152"/>
            <a:ext cx="1094400" cy="1094069"/>
          </a:xfrm>
          <a:prstGeom prst="ellipse">
            <a:avLst/>
          </a:prstGeom>
          <a:noFill/>
          <a:ln w="15875" cap="flat" cmpd="sng">
            <a:solidFill>
              <a:srgbClr val="096C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168260" y="5376011"/>
            <a:ext cx="4787312" cy="429253"/>
          </a:xfrm>
          <a:prstGeom prst="rect">
            <a:avLst/>
          </a:prstGeom>
          <a:solidFill>
            <a:srgbClr val="1F45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168260" y="4367899"/>
            <a:ext cx="4787312" cy="429253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168260" y="3359787"/>
            <a:ext cx="4787312" cy="429253"/>
          </a:xfrm>
          <a:prstGeom prst="rect">
            <a:avLst/>
          </a:prstGeom>
          <a:solidFill>
            <a:srgbClr val="85CC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130708" y="2411373"/>
            <a:ext cx="4787312" cy="429253"/>
          </a:xfrm>
          <a:prstGeom prst="rect">
            <a:avLst/>
          </a:prstGeom>
          <a:solidFill>
            <a:srgbClr val="066D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Google Shape;94;p14"/>
          <p:cNvSpPr txBox="1"/>
          <p:nvPr/>
        </p:nvSpPr>
        <p:spPr>
          <a:xfrm>
            <a:off x="827850" y="577894"/>
            <a:ext cx="7273627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SzPts val="3600"/>
              <a:buFont typeface="Montserrat"/>
              <a:buNone/>
            </a:pPr>
            <a:r>
              <a:rPr lang="ru-RU" sz="3000" b="1" dirty="0" smtClean="0">
                <a:latin typeface="Montserrat"/>
                <a:ea typeface="Montserrat"/>
                <a:cs typeface="Montserrat"/>
                <a:sym typeface="Montserrat"/>
              </a:rPr>
              <a:t>Варианты поступления</a:t>
            </a:r>
            <a:endParaRPr lang="ru-RU"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484569" y="2204864"/>
            <a:ext cx="2880902" cy="17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SzPts val="900"/>
              <a:buFont typeface="Montserrat"/>
              <a:buNone/>
            </a:pPr>
            <a:r>
              <a:rPr lang="ru-RU" sz="1600" dirty="0" smtClean="0">
                <a:latin typeface="Montserrat"/>
                <a:ea typeface="Montserrat"/>
                <a:cs typeface="Montserrat"/>
                <a:sym typeface="Montserrat"/>
              </a:rPr>
              <a:t>Целевой прием</a:t>
            </a:r>
            <a:endParaRPr lang="ru-RU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411760" y="3120664"/>
            <a:ext cx="4692228" cy="23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SzPts val="900"/>
              <a:buFont typeface="Montserrat"/>
              <a:buNone/>
            </a:pPr>
            <a:r>
              <a:rPr lang="ru-RU" sz="1600" dirty="0" smtClean="0">
                <a:latin typeface="Montserrat"/>
                <a:ea typeface="Montserrat"/>
                <a:cs typeface="Montserrat"/>
                <a:sym typeface="Montserrat"/>
              </a:rPr>
              <a:t>По общему конкурсу</a:t>
            </a:r>
            <a:endParaRPr lang="ru-RU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480167" y="4172035"/>
            <a:ext cx="3187260" cy="1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SzPts val="900"/>
              <a:buFont typeface="Montserrat"/>
              <a:buNone/>
            </a:pPr>
            <a:r>
              <a:rPr lang="ru-RU" sz="1600" dirty="0" smtClean="0">
                <a:latin typeface="Montserrat"/>
                <a:ea typeface="Montserrat"/>
                <a:cs typeface="Montserrat"/>
                <a:sym typeface="Montserrat"/>
              </a:rPr>
              <a:t>Платный прием</a:t>
            </a:r>
            <a:endParaRPr lang="ru-RU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03;p14"/>
          <p:cNvSpPr txBox="1"/>
          <p:nvPr/>
        </p:nvSpPr>
        <p:spPr>
          <a:xfrm>
            <a:off x="2415180" y="5132410"/>
            <a:ext cx="4617003" cy="31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SzPts val="900"/>
              <a:buFont typeface="Montserrat"/>
              <a:buNone/>
            </a:pPr>
            <a:r>
              <a:rPr lang="ru-RU" sz="1600" dirty="0" smtClean="0">
                <a:latin typeface="Montserrat"/>
                <a:ea typeface="Montserrat"/>
                <a:cs typeface="Montserrat"/>
                <a:sym typeface="Montserrat"/>
              </a:rPr>
              <a:t>Прием по программам </a:t>
            </a:r>
            <a:r>
              <a:rPr lang="ru-RU" sz="1600" dirty="0" err="1" smtClean="0">
                <a:latin typeface="Montserrat"/>
                <a:ea typeface="Montserrat"/>
                <a:cs typeface="Montserrat"/>
                <a:sym typeface="Montserrat"/>
              </a:rPr>
              <a:t>спо</a:t>
            </a:r>
            <a:endParaRPr lang="ru-RU" sz="1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100;p14"/>
          <p:cNvSpPr txBox="1"/>
          <p:nvPr/>
        </p:nvSpPr>
        <p:spPr>
          <a:xfrm>
            <a:off x="3754506" y="2515416"/>
            <a:ext cx="396814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НЕ ПОЗДНЕЕ 1 ИЮНЯ</a:t>
            </a:r>
            <a:endParaRPr sz="1600" i="0" u="none" strike="noStrike" cap="none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4" name="Google Shape;100;p14"/>
          <p:cNvSpPr txBox="1"/>
          <p:nvPr/>
        </p:nvSpPr>
        <p:spPr>
          <a:xfrm>
            <a:off x="3769373" y="3480652"/>
            <a:ext cx="396814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753 МЕСТ</a:t>
            </a:r>
            <a:endParaRPr lang="ru-RU" sz="1600" i="0" u="none" strike="noStrike" cap="none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100;p14"/>
          <p:cNvSpPr txBox="1"/>
          <p:nvPr/>
        </p:nvSpPr>
        <p:spPr>
          <a:xfrm>
            <a:off x="3877016" y="4467969"/>
            <a:ext cx="396814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570 МЕСТ       </a:t>
            </a:r>
            <a:endParaRPr lang="ru-RU" sz="1600" i="0" u="none" strike="noStrike" cap="none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100;p14"/>
          <p:cNvSpPr txBox="1"/>
          <p:nvPr/>
        </p:nvSpPr>
        <p:spPr>
          <a:xfrm>
            <a:off x="3952646" y="5483836"/>
            <a:ext cx="3968142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30 МЕСТ</a:t>
            </a:r>
            <a:endParaRPr lang="ru-RU" sz="1600" i="0" u="none" strike="noStrike" cap="none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714375" y="512526"/>
            <a:ext cx="4865737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Особая квота</a:t>
            </a:r>
            <a:endParaRPr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83568" y="2103683"/>
            <a:ext cx="2448272" cy="4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мест</a:t>
            </a:r>
            <a:endParaRPr sz="2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547664" y="3346656"/>
            <a:ext cx="1362886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10%</a:t>
            </a:r>
            <a:endParaRPr sz="28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1085049" y="4064451"/>
            <a:ext cx="1600200" cy="3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 общего числа мест</a:t>
            </a:r>
            <a:endParaRPr sz="12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26962" y="4536165"/>
            <a:ext cx="2520281" cy="693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None/>
            </a:pP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Составляет </a:t>
            </a:r>
            <a:b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 всем специальностям </a:t>
            </a:r>
            <a: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en-US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78 мест</a:t>
            </a:r>
            <a:endParaRPr sz="1200" i="0" u="none" strike="noStrike" cap="none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69;p19"/>
          <p:cNvSpPr/>
          <p:nvPr/>
        </p:nvSpPr>
        <p:spPr>
          <a:xfrm>
            <a:off x="3325588" y="1916832"/>
            <a:ext cx="5350868" cy="4176464"/>
          </a:xfrm>
          <a:prstGeom prst="rect">
            <a:avLst/>
          </a:prstGeom>
          <a:solidFill>
            <a:srgbClr val="096CB4"/>
          </a:solidFill>
          <a:ln w="19050" cap="flat" cmpd="sng">
            <a:solidFill>
              <a:srgbClr val="096C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4;p16"/>
          <p:cNvSpPr txBox="1"/>
          <p:nvPr/>
        </p:nvSpPr>
        <p:spPr>
          <a:xfrm>
            <a:off x="949116" y="2310443"/>
            <a:ext cx="1600200" cy="3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endParaRPr sz="12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77;p19"/>
          <p:cNvSpPr txBox="1"/>
          <p:nvPr/>
        </p:nvSpPr>
        <p:spPr>
          <a:xfrm>
            <a:off x="3862866" y="2334400"/>
            <a:ext cx="4985198" cy="334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Лечебное дело –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44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Педиатрия </a:t>
            </a:r>
            <a:r>
              <a:rPr lang="ru-RU" sz="16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16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Стоматология –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7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Медико-профилактическое дело –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4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Фармация –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4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Клиническая </a:t>
            </a:r>
            <a:r>
              <a:rPr lang="ru-RU" sz="16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психология</a:t>
            </a: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6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2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1600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Сестринское дело </a:t>
            </a:r>
            <a:r>
              <a:rPr lang="ru-RU" sz="16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</a:t>
            </a:r>
            <a:r>
              <a:rPr lang="ru-RU" sz="1600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</a:t>
            </a:r>
            <a:endParaRPr sz="1600" b="1" u="none" strike="noStrike" cap="none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999916" y="3041639"/>
            <a:ext cx="749300" cy="709613"/>
          </a:xfrm>
          <a:custGeom>
            <a:avLst/>
            <a:gdLst>
              <a:gd name="T0" fmla="*/ 317 w 472"/>
              <a:gd name="T1" fmla="*/ 447 h 447"/>
              <a:gd name="T2" fmla="*/ 317 w 472"/>
              <a:gd name="T3" fmla="*/ 447 h 447"/>
              <a:gd name="T4" fmla="*/ 330 w 472"/>
              <a:gd name="T5" fmla="*/ 419 h 447"/>
              <a:gd name="T6" fmla="*/ 344 w 472"/>
              <a:gd name="T7" fmla="*/ 393 h 447"/>
              <a:gd name="T8" fmla="*/ 360 w 472"/>
              <a:gd name="T9" fmla="*/ 368 h 447"/>
              <a:gd name="T10" fmla="*/ 378 w 472"/>
              <a:gd name="T11" fmla="*/ 345 h 447"/>
              <a:gd name="T12" fmla="*/ 399 w 472"/>
              <a:gd name="T13" fmla="*/ 323 h 447"/>
              <a:gd name="T14" fmla="*/ 422 w 472"/>
              <a:gd name="T15" fmla="*/ 304 h 447"/>
              <a:gd name="T16" fmla="*/ 447 w 472"/>
              <a:gd name="T17" fmla="*/ 285 h 447"/>
              <a:gd name="T18" fmla="*/ 472 w 472"/>
              <a:gd name="T19" fmla="*/ 269 h 447"/>
              <a:gd name="T20" fmla="*/ 276 w 472"/>
              <a:gd name="T21" fmla="*/ 0 h 447"/>
              <a:gd name="T22" fmla="*/ 276 w 472"/>
              <a:gd name="T23" fmla="*/ 0 h 447"/>
              <a:gd name="T24" fmla="*/ 253 w 472"/>
              <a:gd name="T25" fmla="*/ 15 h 447"/>
              <a:gd name="T26" fmla="*/ 230 w 472"/>
              <a:gd name="T27" fmla="*/ 32 h 447"/>
              <a:gd name="T28" fmla="*/ 208 w 472"/>
              <a:gd name="T29" fmla="*/ 50 h 447"/>
              <a:gd name="T30" fmla="*/ 187 w 472"/>
              <a:gd name="T31" fmla="*/ 68 h 447"/>
              <a:gd name="T32" fmla="*/ 166 w 472"/>
              <a:gd name="T33" fmla="*/ 86 h 447"/>
              <a:gd name="T34" fmla="*/ 147 w 472"/>
              <a:gd name="T35" fmla="*/ 107 h 447"/>
              <a:gd name="T36" fmla="*/ 128 w 472"/>
              <a:gd name="T37" fmla="*/ 128 h 447"/>
              <a:gd name="T38" fmla="*/ 110 w 472"/>
              <a:gd name="T39" fmla="*/ 149 h 447"/>
              <a:gd name="T40" fmla="*/ 92 w 472"/>
              <a:gd name="T41" fmla="*/ 171 h 447"/>
              <a:gd name="T42" fmla="*/ 77 w 472"/>
              <a:gd name="T43" fmla="*/ 194 h 447"/>
              <a:gd name="T44" fmla="*/ 61 w 472"/>
              <a:gd name="T45" fmla="*/ 217 h 447"/>
              <a:gd name="T46" fmla="*/ 47 w 472"/>
              <a:gd name="T47" fmla="*/ 242 h 447"/>
              <a:gd name="T48" fmla="*/ 34 w 472"/>
              <a:gd name="T49" fmla="*/ 267 h 447"/>
              <a:gd name="T50" fmla="*/ 21 w 472"/>
              <a:gd name="T51" fmla="*/ 292 h 447"/>
              <a:gd name="T52" fmla="*/ 10 w 472"/>
              <a:gd name="T53" fmla="*/ 317 h 447"/>
              <a:gd name="T54" fmla="*/ 0 w 472"/>
              <a:gd name="T55" fmla="*/ 344 h 447"/>
              <a:gd name="T56" fmla="*/ 317 w 472"/>
              <a:gd name="T57" fmla="*/ 447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72" h="447">
                <a:moveTo>
                  <a:pt x="317" y="447"/>
                </a:moveTo>
                <a:lnTo>
                  <a:pt x="317" y="447"/>
                </a:lnTo>
                <a:lnTo>
                  <a:pt x="330" y="419"/>
                </a:lnTo>
                <a:lnTo>
                  <a:pt x="344" y="393"/>
                </a:lnTo>
                <a:lnTo>
                  <a:pt x="360" y="368"/>
                </a:lnTo>
                <a:lnTo>
                  <a:pt x="378" y="345"/>
                </a:lnTo>
                <a:lnTo>
                  <a:pt x="399" y="323"/>
                </a:lnTo>
                <a:lnTo>
                  <a:pt x="422" y="304"/>
                </a:lnTo>
                <a:lnTo>
                  <a:pt x="447" y="285"/>
                </a:lnTo>
                <a:lnTo>
                  <a:pt x="472" y="269"/>
                </a:lnTo>
                <a:lnTo>
                  <a:pt x="276" y="0"/>
                </a:lnTo>
                <a:lnTo>
                  <a:pt x="276" y="0"/>
                </a:lnTo>
                <a:lnTo>
                  <a:pt x="253" y="15"/>
                </a:lnTo>
                <a:lnTo>
                  <a:pt x="230" y="32"/>
                </a:lnTo>
                <a:lnTo>
                  <a:pt x="208" y="50"/>
                </a:lnTo>
                <a:lnTo>
                  <a:pt x="187" y="68"/>
                </a:lnTo>
                <a:lnTo>
                  <a:pt x="166" y="86"/>
                </a:lnTo>
                <a:lnTo>
                  <a:pt x="147" y="107"/>
                </a:lnTo>
                <a:lnTo>
                  <a:pt x="128" y="128"/>
                </a:lnTo>
                <a:lnTo>
                  <a:pt x="110" y="149"/>
                </a:lnTo>
                <a:lnTo>
                  <a:pt x="92" y="171"/>
                </a:lnTo>
                <a:lnTo>
                  <a:pt x="77" y="194"/>
                </a:lnTo>
                <a:lnTo>
                  <a:pt x="61" y="217"/>
                </a:lnTo>
                <a:lnTo>
                  <a:pt x="47" y="242"/>
                </a:lnTo>
                <a:lnTo>
                  <a:pt x="34" y="267"/>
                </a:lnTo>
                <a:lnTo>
                  <a:pt x="21" y="292"/>
                </a:lnTo>
                <a:lnTo>
                  <a:pt x="10" y="317"/>
                </a:lnTo>
                <a:lnTo>
                  <a:pt x="0" y="344"/>
                </a:lnTo>
                <a:lnTo>
                  <a:pt x="317" y="447"/>
                </a:lnTo>
                <a:close/>
              </a:path>
            </a:pathLst>
          </a:custGeom>
          <a:solidFill>
            <a:srgbClr val="EC66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auto">
          <a:xfrm>
            <a:off x="642938" y="4509120"/>
            <a:ext cx="4576762" cy="1839913"/>
          </a:xfrm>
          <a:custGeom>
            <a:avLst/>
            <a:gdLst>
              <a:gd name="T0" fmla="*/ 2505 w 2883"/>
              <a:gd name="T1" fmla="*/ 1159 h 1159"/>
              <a:gd name="T2" fmla="*/ 0 w 2883"/>
              <a:gd name="T3" fmla="*/ 1159 h 1159"/>
              <a:gd name="T4" fmla="*/ 0 w 2883"/>
              <a:gd name="T5" fmla="*/ 0 h 1159"/>
              <a:gd name="T6" fmla="*/ 2505 w 2883"/>
              <a:gd name="T7" fmla="*/ 0 h 1159"/>
              <a:gd name="T8" fmla="*/ 2505 w 2883"/>
              <a:gd name="T9" fmla="*/ 232 h 1159"/>
              <a:gd name="T10" fmla="*/ 2883 w 2883"/>
              <a:gd name="T11" fmla="*/ 444 h 1159"/>
              <a:gd name="T12" fmla="*/ 2848 w 2883"/>
              <a:gd name="T13" fmla="*/ 507 h 1159"/>
              <a:gd name="T14" fmla="*/ 2433 w 2883"/>
              <a:gd name="T15" fmla="*/ 274 h 1159"/>
              <a:gd name="T16" fmla="*/ 2433 w 2883"/>
              <a:gd name="T17" fmla="*/ 72 h 1159"/>
              <a:gd name="T18" fmla="*/ 72 w 2883"/>
              <a:gd name="T19" fmla="*/ 72 h 1159"/>
              <a:gd name="T20" fmla="*/ 72 w 2883"/>
              <a:gd name="T21" fmla="*/ 1087 h 1159"/>
              <a:gd name="T22" fmla="*/ 2433 w 2883"/>
              <a:gd name="T23" fmla="*/ 1087 h 1159"/>
              <a:gd name="T24" fmla="*/ 2433 w 2883"/>
              <a:gd name="T25" fmla="*/ 873 h 1159"/>
              <a:gd name="T26" fmla="*/ 2505 w 2883"/>
              <a:gd name="T27" fmla="*/ 873 h 1159"/>
              <a:gd name="T28" fmla="*/ 2505 w 2883"/>
              <a:gd name="T29" fmla="*/ 1159 h 1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3" h="1159">
                <a:moveTo>
                  <a:pt x="2505" y="1159"/>
                </a:moveTo>
                <a:lnTo>
                  <a:pt x="0" y="1159"/>
                </a:lnTo>
                <a:lnTo>
                  <a:pt x="0" y="0"/>
                </a:lnTo>
                <a:lnTo>
                  <a:pt x="2505" y="0"/>
                </a:lnTo>
                <a:lnTo>
                  <a:pt x="2505" y="232"/>
                </a:lnTo>
                <a:lnTo>
                  <a:pt x="2883" y="444"/>
                </a:lnTo>
                <a:lnTo>
                  <a:pt x="2848" y="507"/>
                </a:lnTo>
                <a:lnTo>
                  <a:pt x="2433" y="274"/>
                </a:lnTo>
                <a:lnTo>
                  <a:pt x="2433" y="72"/>
                </a:lnTo>
                <a:lnTo>
                  <a:pt x="72" y="72"/>
                </a:lnTo>
                <a:lnTo>
                  <a:pt x="72" y="1087"/>
                </a:lnTo>
                <a:lnTo>
                  <a:pt x="2433" y="1087"/>
                </a:lnTo>
                <a:lnTo>
                  <a:pt x="2433" y="873"/>
                </a:lnTo>
                <a:lnTo>
                  <a:pt x="2505" y="873"/>
                </a:lnTo>
                <a:lnTo>
                  <a:pt x="2505" y="1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0" name="Google Shape;120;p16"/>
          <p:cNvSpPr txBox="1"/>
          <p:nvPr/>
        </p:nvSpPr>
        <p:spPr>
          <a:xfrm>
            <a:off x="714375" y="512526"/>
            <a:ext cx="4865737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3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</a:t>
            </a:r>
            <a:r>
              <a:rPr lang="ru-RU" sz="30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квота</a:t>
            </a:r>
            <a:endParaRPr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47218" y="1772816"/>
            <a:ext cx="2600010" cy="51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 мест</a:t>
            </a:r>
            <a:endParaRPr sz="2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403648" y="2870344"/>
            <a:ext cx="1362886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US" altLang="ru-RU" sz="2800" dirty="0">
                <a:latin typeface="Times New Roman" pitchFamily="18" charset="0"/>
              </a:rPr>
              <a:t>~ </a:t>
            </a:r>
            <a:r>
              <a:rPr lang="ru-RU" sz="2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lang="ru-RU" sz="2800" b="1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ru-RU" sz="28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%</a:t>
            </a:r>
            <a:endParaRPr sz="28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66211" y="4486488"/>
            <a:ext cx="2572145" cy="201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900" b="1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Преимущества целевого </a:t>
            </a:r>
            <a:r>
              <a:rPr lang="ru-RU" sz="900" b="1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обучения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900" dirty="0" smtClean="0">
              <a:solidFill>
                <a:schemeClr val="tx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171450" lvl="0" indent="-171450">
              <a:lnSpc>
                <a:spcPct val="90000"/>
              </a:lnSpc>
              <a:buClr>
                <a:srgbClr val="EC6655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Гарантированное </a:t>
            </a: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трудоустройство по окончании </a:t>
            </a:r>
            <a:r>
              <a:rPr lang="ru-RU" sz="900" dirty="0" smtClean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обучения</a:t>
            </a:r>
          </a:p>
          <a:p>
            <a:pPr marL="171450" lvl="0" indent="-171450">
              <a:lnSpc>
                <a:spcPct val="90000"/>
              </a:lnSpc>
              <a:buClr>
                <a:srgbClr val="EC6655"/>
              </a:buClr>
              <a:buSzPts val="900"/>
              <a:buFont typeface="Wingdings" panose="05000000000000000000" pitchFamily="2" charset="2"/>
              <a:buChar char="§"/>
            </a:pPr>
            <a:endParaRPr lang="ru-RU" sz="900" dirty="0">
              <a:solidFill>
                <a:schemeClr val="tx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171450" lvl="0" indent="-171450">
              <a:lnSpc>
                <a:spcPct val="90000"/>
              </a:lnSpc>
              <a:buClr>
                <a:srgbClr val="EC6655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Меры социальной поддержки</a:t>
            </a:r>
          </a:p>
          <a:p>
            <a:pPr marL="171450" lvl="0" indent="-171450">
              <a:lnSpc>
                <a:spcPct val="90000"/>
              </a:lnSpc>
              <a:buClr>
                <a:srgbClr val="EC6655"/>
              </a:buClr>
              <a:buSzPts val="900"/>
              <a:buFont typeface="Wingdings" panose="05000000000000000000" pitchFamily="2" charset="2"/>
              <a:buChar char="§"/>
            </a:pPr>
            <a:endParaRPr lang="ru-RU" sz="900" dirty="0">
              <a:solidFill>
                <a:schemeClr val="tx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171450" lvl="0" indent="-171450">
              <a:lnSpc>
                <a:spcPct val="90000"/>
              </a:lnSpc>
              <a:buClr>
                <a:srgbClr val="EC6655"/>
              </a:buClr>
              <a:buSzPts val="900"/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Поступление в рамках целевого приема проще по сравнению с общим конкурсом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sz="900" i="0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169;p19"/>
          <p:cNvSpPr/>
          <p:nvPr/>
        </p:nvSpPr>
        <p:spPr>
          <a:xfrm>
            <a:off x="3370502" y="1772816"/>
            <a:ext cx="5305954" cy="3960440"/>
          </a:xfrm>
          <a:prstGeom prst="rect">
            <a:avLst/>
          </a:prstGeom>
          <a:solidFill>
            <a:srgbClr val="096CB4"/>
          </a:solidFill>
          <a:ln w="19050" cap="flat" cmpd="sng">
            <a:solidFill>
              <a:srgbClr val="096CB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4;p16"/>
          <p:cNvSpPr txBox="1"/>
          <p:nvPr/>
        </p:nvSpPr>
        <p:spPr>
          <a:xfrm>
            <a:off x="949116" y="2214353"/>
            <a:ext cx="1966700" cy="3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УСТАНАВЛИВАЕТСЯ В РАЗМЕРЕ</a:t>
            </a:r>
            <a:endParaRPr sz="12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177;p19"/>
          <p:cNvSpPr txBox="1"/>
          <p:nvPr/>
        </p:nvSpPr>
        <p:spPr>
          <a:xfrm>
            <a:off x="3662266" y="1844824"/>
            <a:ext cx="5110412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24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Цифры </a:t>
            </a:r>
            <a:r>
              <a:rPr lang="ru-RU" sz="24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приема Приемной кампании в </a:t>
            </a:r>
            <a:r>
              <a:rPr lang="ru-RU" sz="24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2022 </a:t>
            </a:r>
            <a:r>
              <a:rPr lang="ru-RU" sz="24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году</a:t>
            </a:r>
            <a:endParaRPr lang="ru-RU" sz="2400" u="none" strike="noStrike" cap="none" dirty="0" smtClean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sz="16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Лечебное дело –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262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Педиатрия </a:t>
            </a:r>
            <a:r>
              <a:rPr lang="ru-RU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108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Стоматология –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30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Медико-профилактическое дело </a:t>
            </a:r>
            <a:r>
              <a:rPr lang="ru-RU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</a:t>
            </a:r>
            <a:r>
              <a:rPr lang="ru-RU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24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Фармация –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8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Клиническая </a:t>
            </a:r>
            <a:r>
              <a:rPr lang="ru-RU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психология</a:t>
            </a: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6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endParaRPr lang="ru-RU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Сестринское дело </a:t>
            </a:r>
            <a:r>
              <a:rPr lang="ru-RU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</a:t>
            </a:r>
            <a:r>
              <a:rPr lang="ru-RU" b="1" u="none" strike="noStrike" cap="none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</a:t>
            </a:r>
            <a:endParaRPr b="1" u="none" strike="noStrike" cap="none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34;p16"/>
          <p:cNvSpPr txBox="1"/>
          <p:nvPr/>
        </p:nvSpPr>
        <p:spPr>
          <a:xfrm>
            <a:off x="1166334" y="3933056"/>
            <a:ext cx="1600200" cy="30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-RU" sz="1200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 общего числа мест</a:t>
            </a:r>
            <a:endParaRPr sz="12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 rot="2435851">
            <a:off x="974310" y="2599529"/>
            <a:ext cx="784584" cy="14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rot="2435851">
            <a:off x="987260" y="2418606"/>
            <a:ext cx="740762" cy="1329919"/>
          </a:xfrm>
          <a:custGeom>
            <a:avLst/>
            <a:gdLst>
              <a:gd name="T0" fmla="*/ 1051 w 1051"/>
              <a:gd name="T1" fmla="*/ 275 h 1136"/>
              <a:gd name="T2" fmla="*/ 974 w 1051"/>
              <a:gd name="T3" fmla="*/ 0 h 1136"/>
              <a:gd name="T4" fmla="*/ 924 w 1051"/>
              <a:gd name="T5" fmla="*/ 1 h 1136"/>
              <a:gd name="T6" fmla="*/ 825 w 1051"/>
              <a:gd name="T7" fmla="*/ 7 h 1136"/>
              <a:gd name="T8" fmla="*/ 730 w 1051"/>
              <a:gd name="T9" fmla="*/ 19 h 1136"/>
              <a:gd name="T10" fmla="*/ 639 w 1051"/>
              <a:gd name="T11" fmla="*/ 35 h 1136"/>
              <a:gd name="T12" fmla="*/ 551 w 1051"/>
              <a:gd name="T13" fmla="*/ 57 h 1136"/>
              <a:gd name="T14" fmla="*/ 468 w 1051"/>
              <a:gd name="T15" fmla="*/ 82 h 1136"/>
              <a:gd name="T16" fmla="*/ 391 w 1051"/>
              <a:gd name="T17" fmla="*/ 113 h 1136"/>
              <a:gd name="T18" fmla="*/ 319 w 1051"/>
              <a:gd name="T19" fmla="*/ 148 h 1136"/>
              <a:gd name="T20" fmla="*/ 254 w 1051"/>
              <a:gd name="T21" fmla="*/ 186 h 1136"/>
              <a:gd name="T22" fmla="*/ 194 w 1051"/>
              <a:gd name="T23" fmla="*/ 228 h 1136"/>
              <a:gd name="T24" fmla="*/ 141 w 1051"/>
              <a:gd name="T25" fmla="*/ 274 h 1136"/>
              <a:gd name="T26" fmla="*/ 95 w 1051"/>
              <a:gd name="T27" fmla="*/ 322 h 1136"/>
              <a:gd name="T28" fmla="*/ 59 w 1051"/>
              <a:gd name="T29" fmla="*/ 372 h 1136"/>
              <a:gd name="T30" fmla="*/ 30 w 1051"/>
              <a:gd name="T31" fmla="*/ 426 h 1136"/>
              <a:gd name="T32" fmla="*/ 12 w 1051"/>
              <a:gd name="T33" fmla="*/ 481 h 1136"/>
              <a:gd name="T34" fmla="*/ 2 w 1051"/>
              <a:gd name="T35" fmla="*/ 539 h 1136"/>
              <a:gd name="T36" fmla="*/ 0 w 1051"/>
              <a:gd name="T37" fmla="*/ 568 h 1136"/>
              <a:gd name="T38" fmla="*/ 6 w 1051"/>
              <a:gd name="T39" fmla="*/ 626 h 1136"/>
              <a:gd name="T40" fmla="*/ 20 w 1051"/>
              <a:gd name="T41" fmla="*/ 683 h 1136"/>
              <a:gd name="T42" fmla="*/ 44 w 1051"/>
              <a:gd name="T43" fmla="*/ 737 h 1136"/>
              <a:gd name="T44" fmla="*/ 77 w 1051"/>
              <a:gd name="T45" fmla="*/ 789 h 1136"/>
              <a:gd name="T46" fmla="*/ 117 w 1051"/>
              <a:gd name="T47" fmla="*/ 839 h 1136"/>
              <a:gd name="T48" fmla="*/ 167 w 1051"/>
              <a:gd name="T49" fmla="*/ 885 h 1136"/>
              <a:gd name="T50" fmla="*/ 222 w 1051"/>
              <a:gd name="T51" fmla="*/ 929 h 1136"/>
              <a:gd name="T52" fmla="*/ 286 w 1051"/>
              <a:gd name="T53" fmla="*/ 969 h 1136"/>
              <a:gd name="T54" fmla="*/ 355 w 1051"/>
              <a:gd name="T55" fmla="*/ 1005 h 1136"/>
              <a:gd name="T56" fmla="*/ 430 w 1051"/>
              <a:gd name="T57" fmla="*/ 1039 h 1136"/>
              <a:gd name="T58" fmla="*/ 510 w 1051"/>
              <a:gd name="T59" fmla="*/ 1067 h 1136"/>
              <a:gd name="T60" fmla="*/ 595 w 1051"/>
              <a:gd name="T61" fmla="*/ 1091 h 1136"/>
              <a:gd name="T62" fmla="*/ 684 w 1051"/>
              <a:gd name="T63" fmla="*/ 1111 h 1136"/>
              <a:gd name="T64" fmla="*/ 777 w 1051"/>
              <a:gd name="T65" fmla="*/ 1124 h 1136"/>
              <a:gd name="T66" fmla="*/ 875 w 1051"/>
              <a:gd name="T67" fmla="*/ 1133 h 1136"/>
              <a:gd name="T68" fmla="*/ 974 w 1051"/>
              <a:gd name="T69" fmla="*/ 1136 h 1136"/>
              <a:gd name="T70" fmla="*/ 1051 w 1051"/>
              <a:gd name="T71" fmla="*/ 861 h 1136"/>
              <a:gd name="T72" fmla="*/ 974 w 1051"/>
              <a:gd name="T73" fmla="*/ 861 h 1136"/>
              <a:gd name="T74" fmla="*/ 922 w 1051"/>
              <a:gd name="T75" fmla="*/ 858 h 1136"/>
              <a:gd name="T76" fmla="*/ 873 w 1051"/>
              <a:gd name="T77" fmla="*/ 854 h 1136"/>
              <a:gd name="T78" fmla="*/ 825 w 1051"/>
              <a:gd name="T79" fmla="*/ 847 h 1136"/>
              <a:gd name="T80" fmla="*/ 779 w 1051"/>
              <a:gd name="T81" fmla="*/ 838 h 1136"/>
              <a:gd name="T82" fmla="*/ 694 w 1051"/>
              <a:gd name="T83" fmla="*/ 810 h 1136"/>
              <a:gd name="T84" fmla="*/ 619 w 1051"/>
              <a:gd name="T85" fmla="*/ 774 h 1136"/>
              <a:gd name="T86" fmla="*/ 557 w 1051"/>
              <a:gd name="T87" fmla="*/ 731 h 1136"/>
              <a:gd name="T88" fmla="*/ 512 w 1051"/>
              <a:gd name="T89" fmla="*/ 681 h 1136"/>
              <a:gd name="T90" fmla="*/ 496 w 1051"/>
              <a:gd name="T91" fmla="*/ 655 h 1136"/>
              <a:gd name="T92" fmla="*/ 482 w 1051"/>
              <a:gd name="T93" fmla="*/ 627 h 1136"/>
              <a:gd name="T94" fmla="*/ 474 w 1051"/>
              <a:gd name="T95" fmla="*/ 598 h 1136"/>
              <a:gd name="T96" fmla="*/ 472 w 1051"/>
              <a:gd name="T97" fmla="*/ 568 h 1136"/>
              <a:gd name="T98" fmla="*/ 472 w 1051"/>
              <a:gd name="T99" fmla="*/ 553 h 1136"/>
              <a:gd name="T100" fmla="*/ 478 w 1051"/>
              <a:gd name="T101" fmla="*/ 523 h 1136"/>
              <a:gd name="T102" fmla="*/ 488 w 1051"/>
              <a:gd name="T103" fmla="*/ 495 h 1136"/>
              <a:gd name="T104" fmla="*/ 502 w 1051"/>
              <a:gd name="T105" fmla="*/ 467 h 1136"/>
              <a:gd name="T106" fmla="*/ 533 w 1051"/>
              <a:gd name="T107" fmla="*/ 429 h 1136"/>
              <a:gd name="T108" fmla="*/ 587 w 1051"/>
              <a:gd name="T109" fmla="*/ 382 h 1136"/>
              <a:gd name="T110" fmla="*/ 654 w 1051"/>
              <a:gd name="T111" fmla="*/ 342 h 1136"/>
              <a:gd name="T112" fmla="*/ 734 w 1051"/>
              <a:gd name="T113" fmla="*/ 311 h 1136"/>
              <a:gd name="T114" fmla="*/ 801 w 1051"/>
              <a:gd name="T115" fmla="*/ 294 h 1136"/>
              <a:gd name="T116" fmla="*/ 849 w 1051"/>
              <a:gd name="T117" fmla="*/ 285 h 1136"/>
              <a:gd name="T118" fmla="*/ 896 w 1051"/>
              <a:gd name="T119" fmla="*/ 279 h 1136"/>
              <a:gd name="T120" fmla="*/ 948 w 1051"/>
              <a:gd name="T121" fmla="*/ 276 h 1136"/>
              <a:gd name="T122" fmla="*/ 974 w 1051"/>
              <a:gd name="T123" fmla="*/ 275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51" h="1136">
                <a:moveTo>
                  <a:pt x="974" y="275"/>
                </a:moveTo>
                <a:lnTo>
                  <a:pt x="1051" y="275"/>
                </a:lnTo>
                <a:lnTo>
                  <a:pt x="1051" y="0"/>
                </a:lnTo>
                <a:lnTo>
                  <a:pt x="974" y="0"/>
                </a:lnTo>
                <a:lnTo>
                  <a:pt x="974" y="0"/>
                </a:lnTo>
                <a:lnTo>
                  <a:pt x="924" y="1"/>
                </a:lnTo>
                <a:lnTo>
                  <a:pt x="875" y="3"/>
                </a:lnTo>
                <a:lnTo>
                  <a:pt x="825" y="7"/>
                </a:lnTo>
                <a:lnTo>
                  <a:pt x="777" y="12"/>
                </a:lnTo>
                <a:lnTo>
                  <a:pt x="730" y="19"/>
                </a:lnTo>
                <a:lnTo>
                  <a:pt x="684" y="25"/>
                </a:lnTo>
                <a:lnTo>
                  <a:pt x="639" y="35"/>
                </a:lnTo>
                <a:lnTo>
                  <a:pt x="595" y="45"/>
                </a:lnTo>
                <a:lnTo>
                  <a:pt x="551" y="57"/>
                </a:lnTo>
                <a:lnTo>
                  <a:pt x="510" y="68"/>
                </a:lnTo>
                <a:lnTo>
                  <a:pt x="468" y="82"/>
                </a:lnTo>
                <a:lnTo>
                  <a:pt x="430" y="97"/>
                </a:lnTo>
                <a:lnTo>
                  <a:pt x="391" y="113"/>
                </a:lnTo>
                <a:lnTo>
                  <a:pt x="355" y="130"/>
                </a:lnTo>
                <a:lnTo>
                  <a:pt x="319" y="148"/>
                </a:lnTo>
                <a:lnTo>
                  <a:pt x="286" y="167"/>
                </a:lnTo>
                <a:lnTo>
                  <a:pt x="254" y="186"/>
                </a:lnTo>
                <a:lnTo>
                  <a:pt x="222" y="207"/>
                </a:lnTo>
                <a:lnTo>
                  <a:pt x="194" y="228"/>
                </a:lnTo>
                <a:lnTo>
                  <a:pt x="167" y="251"/>
                </a:lnTo>
                <a:lnTo>
                  <a:pt x="141" y="274"/>
                </a:lnTo>
                <a:lnTo>
                  <a:pt x="117" y="297"/>
                </a:lnTo>
                <a:lnTo>
                  <a:pt x="95" y="322"/>
                </a:lnTo>
                <a:lnTo>
                  <a:pt x="77" y="347"/>
                </a:lnTo>
                <a:lnTo>
                  <a:pt x="59" y="372"/>
                </a:lnTo>
                <a:lnTo>
                  <a:pt x="44" y="399"/>
                </a:lnTo>
                <a:lnTo>
                  <a:pt x="30" y="426"/>
                </a:lnTo>
                <a:lnTo>
                  <a:pt x="20" y="453"/>
                </a:lnTo>
                <a:lnTo>
                  <a:pt x="12" y="481"/>
                </a:lnTo>
                <a:lnTo>
                  <a:pt x="6" y="510"/>
                </a:lnTo>
                <a:lnTo>
                  <a:pt x="2" y="539"/>
                </a:lnTo>
                <a:lnTo>
                  <a:pt x="0" y="568"/>
                </a:lnTo>
                <a:lnTo>
                  <a:pt x="0" y="568"/>
                </a:lnTo>
                <a:lnTo>
                  <a:pt x="2" y="597"/>
                </a:lnTo>
                <a:lnTo>
                  <a:pt x="6" y="626"/>
                </a:lnTo>
                <a:lnTo>
                  <a:pt x="12" y="655"/>
                </a:lnTo>
                <a:lnTo>
                  <a:pt x="20" y="683"/>
                </a:lnTo>
                <a:lnTo>
                  <a:pt x="30" y="709"/>
                </a:lnTo>
                <a:lnTo>
                  <a:pt x="44" y="737"/>
                </a:lnTo>
                <a:lnTo>
                  <a:pt x="59" y="762"/>
                </a:lnTo>
                <a:lnTo>
                  <a:pt x="77" y="789"/>
                </a:lnTo>
                <a:lnTo>
                  <a:pt x="95" y="813"/>
                </a:lnTo>
                <a:lnTo>
                  <a:pt x="117" y="839"/>
                </a:lnTo>
                <a:lnTo>
                  <a:pt x="141" y="862"/>
                </a:lnTo>
                <a:lnTo>
                  <a:pt x="167" y="885"/>
                </a:lnTo>
                <a:lnTo>
                  <a:pt x="194" y="907"/>
                </a:lnTo>
                <a:lnTo>
                  <a:pt x="222" y="929"/>
                </a:lnTo>
                <a:lnTo>
                  <a:pt x="254" y="950"/>
                </a:lnTo>
                <a:lnTo>
                  <a:pt x="286" y="969"/>
                </a:lnTo>
                <a:lnTo>
                  <a:pt x="319" y="988"/>
                </a:lnTo>
                <a:lnTo>
                  <a:pt x="355" y="1005"/>
                </a:lnTo>
                <a:lnTo>
                  <a:pt x="391" y="1023"/>
                </a:lnTo>
                <a:lnTo>
                  <a:pt x="430" y="1039"/>
                </a:lnTo>
                <a:lnTo>
                  <a:pt x="468" y="1053"/>
                </a:lnTo>
                <a:lnTo>
                  <a:pt x="510" y="1067"/>
                </a:lnTo>
                <a:lnTo>
                  <a:pt x="551" y="1079"/>
                </a:lnTo>
                <a:lnTo>
                  <a:pt x="595" y="1091"/>
                </a:lnTo>
                <a:lnTo>
                  <a:pt x="639" y="1101"/>
                </a:lnTo>
                <a:lnTo>
                  <a:pt x="684" y="1111"/>
                </a:lnTo>
                <a:lnTo>
                  <a:pt x="730" y="1117"/>
                </a:lnTo>
                <a:lnTo>
                  <a:pt x="777" y="1124"/>
                </a:lnTo>
                <a:lnTo>
                  <a:pt x="825" y="1129"/>
                </a:lnTo>
                <a:lnTo>
                  <a:pt x="875" y="1133"/>
                </a:lnTo>
                <a:lnTo>
                  <a:pt x="924" y="1135"/>
                </a:lnTo>
                <a:lnTo>
                  <a:pt x="974" y="1136"/>
                </a:lnTo>
                <a:lnTo>
                  <a:pt x="1051" y="1136"/>
                </a:lnTo>
                <a:lnTo>
                  <a:pt x="1051" y="861"/>
                </a:lnTo>
                <a:lnTo>
                  <a:pt x="974" y="861"/>
                </a:lnTo>
                <a:lnTo>
                  <a:pt x="974" y="861"/>
                </a:lnTo>
                <a:lnTo>
                  <a:pt x="948" y="860"/>
                </a:lnTo>
                <a:lnTo>
                  <a:pt x="922" y="858"/>
                </a:lnTo>
                <a:lnTo>
                  <a:pt x="896" y="857"/>
                </a:lnTo>
                <a:lnTo>
                  <a:pt x="873" y="854"/>
                </a:lnTo>
                <a:lnTo>
                  <a:pt x="849" y="851"/>
                </a:lnTo>
                <a:lnTo>
                  <a:pt x="825" y="847"/>
                </a:lnTo>
                <a:lnTo>
                  <a:pt x="801" y="842"/>
                </a:lnTo>
                <a:lnTo>
                  <a:pt x="779" y="838"/>
                </a:lnTo>
                <a:lnTo>
                  <a:pt x="734" y="825"/>
                </a:lnTo>
                <a:lnTo>
                  <a:pt x="694" y="810"/>
                </a:lnTo>
                <a:lnTo>
                  <a:pt x="654" y="794"/>
                </a:lnTo>
                <a:lnTo>
                  <a:pt x="619" y="774"/>
                </a:lnTo>
                <a:lnTo>
                  <a:pt x="587" y="753"/>
                </a:lnTo>
                <a:lnTo>
                  <a:pt x="557" y="731"/>
                </a:lnTo>
                <a:lnTo>
                  <a:pt x="533" y="707"/>
                </a:lnTo>
                <a:lnTo>
                  <a:pt x="512" y="681"/>
                </a:lnTo>
                <a:lnTo>
                  <a:pt x="502" y="669"/>
                </a:lnTo>
                <a:lnTo>
                  <a:pt x="496" y="655"/>
                </a:lnTo>
                <a:lnTo>
                  <a:pt x="488" y="641"/>
                </a:lnTo>
                <a:lnTo>
                  <a:pt x="482" y="627"/>
                </a:lnTo>
                <a:lnTo>
                  <a:pt x="478" y="612"/>
                </a:lnTo>
                <a:lnTo>
                  <a:pt x="474" y="598"/>
                </a:lnTo>
                <a:lnTo>
                  <a:pt x="472" y="583"/>
                </a:lnTo>
                <a:lnTo>
                  <a:pt x="472" y="568"/>
                </a:lnTo>
                <a:lnTo>
                  <a:pt x="472" y="568"/>
                </a:lnTo>
                <a:lnTo>
                  <a:pt x="472" y="553"/>
                </a:lnTo>
                <a:lnTo>
                  <a:pt x="474" y="538"/>
                </a:lnTo>
                <a:lnTo>
                  <a:pt x="478" y="523"/>
                </a:lnTo>
                <a:lnTo>
                  <a:pt x="482" y="509"/>
                </a:lnTo>
                <a:lnTo>
                  <a:pt x="488" y="495"/>
                </a:lnTo>
                <a:lnTo>
                  <a:pt x="496" y="481"/>
                </a:lnTo>
                <a:lnTo>
                  <a:pt x="502" y="467"/>
                </a:lnTo>
                <a:lnTo>
                  <a:pt x="512" y="455"/>
                </a:lnTo>
                <a:lnTo>
                  <a:pt x="533" y="429"/>
                </a:lnTo>
                <a:lnTo>
                  <a:pt x="557" y="405"/>
                </a:lnTo>
                <a:lnTo>
                  <a:pt x="587" y="382"/>
                </a:lnTo>
                <a:lnTo>
                  <a:pt x="619" y="361"/>
                </a:lnTo>
                <a:lnTo>
                  <a:pt x="654" y="342"/>
                </a:lnTo>
                <a:lnTo>
                  <a:pt x="694" y="325"/>
                </a:lnTo>
                <a:lnTo>
                  <a:pt x="734" y="311"/>
                </a:lnTo>
                <a:lnTo>
                  <a:pt x="779" y="298"/>
                </a:lnTo>
                <a:lnTo>
                  <a:pt x="801" y="294"/>
                </a:lnTo>
                <a:lnTo>
                  <a:pt x="825" y="289"/>
                </a:lnTo>
                <a:lnTo>
                  <a:pt x="849" y="285"/>
                </a:lnTo>
                <a:lnTo>
                  <a:pt x="873" y="281"/>
                </a:lnTo>
                <a:lnTo>
                  <a:pt x="896" y="279"/>
                </a:lnTo>
                <a:lnTo>
                  <a:pt x="922" y="278"/>
                </a:lnTo>
                <a:lnTo>
                  <a:pt x="948" y="276"/>
                </a:lnTo>
                <a:lnTo>
                  <a:pt x="974" y="275"/>
                </a:lnTo>
                <a:lnTo>
                  <a:pt x="974" y="275"/>
                </a:lnTo>
                <a:close/>
              </a:path>
            </a:pathLst>
          </a:custGeom>
          <a:solidFill>
            <a:srgbClr val="EC66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9;p18"/>
          <p:cNvSpPr/>
          <p:nvPr/>
        </p:nvSpPr>
        <p:spPr>
          <a:xfrm>
            <a:off x="1331139" y="2996952"/>
            <a:ext cx="7345317" cy="3024336"/>
          </a:xfrm>
          <a:prstGeom prst="rect">
            <a:avLst/>
          </a:prstGeom>
          <a:solidFill>
            <a:srgbClr val="4AA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28186" y="620688"/>
            <a:ext cx="788762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ru-RU" sz="3000" b="1" i="0" u="none" strike="noStrike" cap="none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Целевой прием</a:t>
            </a:r>
            <a:endParaRPr lang="ru-RU" sz="3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628186" y="2276872"/>
            <a:ext cx="4015822" cy="720080"/>
          </a:xfrm>
          <a:prstGeom prst="rect">
            <a:avLst/>
          </a:prstGeom>
          <a:solidFill>
            <a:srgbClr val="096C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1043608" y="2492896"/>
            <a:ext cx="2983512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"/>
              <a:buNone/>
            </a:pPr>
            <a:r>
              <a:rPr lang="ru-RU" sz="20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Целевые комиссии</a:t>
            </a:r>
            <a:endParaRPr sz="200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843857" y="2977176"/>
            <a:ext cx="6732748" cy="311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Минздрав 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Самарской области </a:t>
            </a: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Роспотребнадзор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по Самарской области </a:t>
            </a:r>
            <a:endParaRPr lang="ru-RU" sz="1200" dirty="0" smtClean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Центр гигиены и эпидемиологии в Самарской 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области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Минздрав Пензенской области </a:t>
            </a: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Роспотребнадзор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по Пензенской области </a:t>
            </a: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Минздрав Ульяновской области </a:t>
            </a: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 err="1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Роспотребнадзор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 по Ульяновской области </a:t>
            </a: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Центр гигиены и эпидемиологии в Ульяновской 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области</a:t>
            </a: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ФМБА России </a:t>
            </a:r>
          </a:p>
          <a:p>
            <a:pPr marL="171450" lvl="1" indent="-171450">
              <a:lnSpc>
                <a:spcPct val="150000"/>
              </a:lnSpc>
              <a:buClrTx/>
              <a:buSzPts val="900"/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ФСИН 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России </a:t>
            </a:r>
            <a:endParaRPr lang="ru-RU" sz="9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Tx/>
              <a:buSzPts val="900"/>
            </a:pPr>
            <a:endParaRPr lang="ru-RU" sz="9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59;p18"/>
          <p:cNvSpPr/>
          <p:nvPr/>
        </p:nvSpPr>
        <p:spPr>
          <a:xfrm>
            <a:off x="4610709" y="2276872"/>
            <a:ext cx="1248970" cy="720080"/>
          </a:xfrm>
          <a:prstGeom prst="rect">
            <a:avLst/>
          </a:prstGeom>
          <a:solidFill>
            <a:srgbClr val="EC66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59924" y="2672819"/>
            <a:ext cx="4787312" cy="396141"/>
          </a:xfrm>
          <a:prstGeom prst="rect">
            <a:avLst/>
          </a:prstGeom>
          <a:solidFill>
            <a:srgbClr val="066D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Google Shape;144;p17"/>
          <p:cNvSpPr txBox="1"/>
          <p:nvPr/>
        </p:nvSpPr>
        <p:spPr>
          <a:xfrm>
            <a:off x="971600" y="620688"/>
            <a:ext cx="3888432" cy="87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ru-RU" sz="3000" b="1" i="0" u="none" strike="noStrike" cap="none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КЦП на 2021 г.</a:t>
            </a:r>
            <a:endParaRPr sz="30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2123728" y="2064591"/>
            <a:ext cx="1600200" cy="35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2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БЮДЖЕТ</a:t>
            </a:r>
            <a:endParaRPr sz="2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266612" y="3104867"/>
            <a:ext cx="4787312" cy="396141"/>
          </a:xfrm>
          <a:prstGeom prst="rect">
            <a:avLst/>
          </a:prstGeom>
          <a:solidFill>
            <a:srgbClr val="85CC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266612" y="3536915"/>
            <a:ext cx="4787312" cy="396141"/>
          </a:xfrm>
          <a:prstGeom prst="rect">
            <a:avLst/>
          </a:prstGeom>
          <a:solidFill>
            <a:srgbClr val="4AAB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66612" y="3968963"/>
            <a:ext cx="4787312" cy="396141"/>
          </a:xfrm>
          <a:prstGeom prst="rect">
            <a:avLst/>
          </a:prstGeom>
          <a:solidFill>
            <a:srgbClr val="1F45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66612" y="4401011"/>
            <a:ext cx="4787312" cy="396141"/>
          </a:xfrm>
          <a:prstGeom prst="rect">
            <a:avLst/>
          </a:prstGeom>
          <a:solidFill>
            <a:srgbClr val="005D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66612" y="4833059"/>
            <a:ext cx="4787312" cy="3961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66612" y="5265107"/>
            <a:ext cx="4787312" cy="3961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2627784" y="2276872"/>
            <a:ext cx="4464496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Лечебное </a:t>
            </a: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дело –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437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Педиатрия – 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154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Стоматология –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66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Медико-профилактическое дело –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40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Фармация –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31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Клиническая </a:t>
            </a:r>
            <a:r>
              <a:rPr lang="ru-RU" sz="12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психология –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15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Сестринское дело – </a:t>
            </a:r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10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pic>
        <p:nvPicPr>
          <p:cNvPr id="19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4283968" y="2312876"/>
            <a:ext cx="4860033" cy="4545124"/>
          </a:xfrm>
          <a:prstGeom prst="rect">
            <a:avLst/>
          </a:prstGeom>
          <a:solidFill>
            <a:srgbClr val="096C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719572" y="459672"/>
            <a:ext cx="6264696" cy="125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Места с оплатой обучения на </a:t>
            </a:r>
            <a:r>
              <a:rPr lang="ru-RU" sz="3000" b="1" i="0" u="none" strike="noStrike" cap="none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2021 г.</a:t>
            </a:r>
            <a:endParaRPr sz="3000" b="1" i="0" u="none" strike="noStrike" cap="none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4733764" y="2636912"/>
            <a:ext cx="4176464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r>
              <a:rPr lang="ru-RU" sz="20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Стоимость обучения </a:t>
            </a:r>
            <a:r>
              <a:rPr lang="en-US" sz="20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/>
            </a:r>
            <a:br>
              <a:rPr lang="en-US" sz="20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</a:br>
            <a:r>
              <a:rPr lang="ru-RU" sz="20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в 2021 </a:t>
            </a:r>
            <a:r>
              <a:rPr lang="ru-RU" sz="2000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году</a:t>
            </a:r>
            <a:endParaRPr sz="2000" i="0" u="none" strike="noStrike" cap="none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900"/>
            </a:pPr>
            <a:endParaRPr lang="ru-RU" sz="9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</a:pPr>
            <a:endParaRPr lang="ru-RU" sz="9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Лечебное дело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183 000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Педиатрия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147 000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Стоматология 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205 </a:t>
            </a:r>
            <a:r>
              <a:rPr lang="ru-RU" sz="1200" b="1" dirty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00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Фармация 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143 000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Медико-профилактическое  дело</a:t>
            </a:r>
            <a:r>
              <a:rPr lang="en-US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122 000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Сестринское дело 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102 360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Клиническая психология	 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113 000</a:t>
            </a:r>
          </a:p>
          <a:p>
            <a:pPr lvl="0">
              <a:lnSpc>
                <a:spcPct val="150000"/>
              </a:lnSpc>
              <a:buClr>
                <a:schemeClr val="lt1"/>
              </a:buClr>
              <a:buSzPts val="900"/>
              <a:tabLst>
                <a:tab pos="2870200" algn="l"/>
              </a:tabLst>
            </a:pP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Медицинская кибернетика              </a:t>
            </a:r>
            <a:r>
              <a:rPr lang="en-US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	</a:t>
            </a:r>
            <a:r>
              <a:rPr lang="ru-RU" sz="1200" b="1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~160 000</a:t>
            </a:r>
            <a:r>
              <a:rPr lang="ru-RU" sz="1200" dirty="0" smtClean="0">
                <a:solidFill>
                  <a:schemeClr val="lt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		</a:t>
            </a:r>
            <a:endParaRPr lang="ru-RU" sz="1200" dirty="0">
              <a:solidFill>
                <a:schemeClr val="lt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783432" y="2708920"/>
            <a:ext cx="2621632" cy="3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</a:pPr>
            <a:r>
              <a:rPr lang="ru-RU" sz="2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ВНЕБЮДЖЕТ</a:t>
            </a:r>
            <a:endParaRPr sz="20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784920" y="3284984"/>
            <a:ext cx="3600400" cy="280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Лечебное дело –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150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Педиатрия – 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Стоматология –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110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Медико-профилактическое дело –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50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Фармация – </a:t>
            </a:r>
            <a:r>
              <a:rPr lang="ru-RU" sz="1200" b="1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9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Клиническая </a:t>
            </a: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психология </a:t>
            </a: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60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Сестринское дело </a:t>
            </a: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50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endParaRPr lang="ru-RU" sz="1200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900"/>
            </a:pPr>
            <a:r>
              <a:rPr lang="ru-RU" sz="1200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Медицинская кибернетика </a:t>
            </a:r>
            <a:r>
              <a:rPr lang="ru-RU" sz="1200" dirty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– </a:t>
            </a:r>
            <a:r>
              <a:rPr lang="ru-RU" sz="1200" b="1" dirty="0" smtClean="0">
                <a:solidFill>
                  <a:schemeClr val="dk1"/>
                </a:solidFill>
                <a:latin typeface="Montserrat" panose="00000500000000000000" pitchFamily="2" charset="-52"/>
                <a:ea typeface="Open Sans"/>
                <a:cs typeface="Open Sans"/>
                <a:sym typeface="Open Sans"/>
              </a:rPr>
              <a:t>30</a:t>
            </a:r>
            <a:endParaRPr lang="ru-RU" sz="1200" b="1" dirty="0">
              <a:solidFill>
                <a:schemeClr val="dk1"/>
              </a:solidFill>
              <a:latin typeface="Montserrat" panose="00000500000000000000" pitchFamily="2" charset="-52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880828"/>
            <a:ext cx="1872208" cy="432048"/>
          </a:xfrm>
          <a:prstGeom prst="rect">
            <a:avLst/>
          </a:prstGeom>
          <a:solidFill>
            <a:srgbClr val="85C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ownloader.disk.yandex.ru/preview/4f92d38ca3f00b861c38f2842e95c45b51548f00db1e638250fe5d428da8dda1/5f4cc44d/h8kHgS6qwU7PsEnnf0D9TweOsYHL7H5nGLYSe3cWxiTXTt9wxxXbInjTrRqe7Bg5vL8JpKA6uux6V1rwHOlCfQ%3D%3D?uid=0&amp;filename=samgmu-2.jpg&amp;disposition=inline&amp;hash=&amp;limit=0&amp;content_type=image%2Fjpeg&amp;owner_uid=0&amp;tknv=v2&amp;size=1349x608">
            <a:extLst>
              <a:ext uri="{FF2B5EF4-FFF2-40B4-BE49-F238E27FC236}">
                <a16:creationId xmlns="" xmlns:a16="http://schemas.microsoft.com/office/drawing/2014/main" id="{59ACF2B2-AC2A-4041-B728-0045266C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92321"/>
            <a:ext cx="848447" cy="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D8D8D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846</Words>
  <Application>Microsoft Office PowerPoint</Application>
  <PresentationFormat>Экран (4:3)</PresentationFormat>
  <Paragraphs>373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Montserrat Light</vt:lpstr>
      <vt:lpstr>Montserrat</vt:lpstr>
      <vt:lpstr>Calibri</vt:lpstr>
      <vt:lpstr>Wingdings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ПРИЕМА</dc:title>
  <dc:creator>Виктор Геннадьевич Петровский</dc:creator>
  <cp:lastModifiedBy>Приёмная комиссия</cp:lastModifiedBy>
  <cp:revision>135</cp:revision>
  <cp:lastPrinted>2020-12-15T07:23:42Z</cp:lastPrinted>
  <dcterms:modified xsi:type="dcterms:W3CDTF">2022-02-11T09:04:11Z</dcterms:modified>
</cp:coreProperties>
</file>