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3" r:id="rId5"/>
    <p:sldId id="265" r:id="rId6"/>
    <p:sldId id="258" r:id="rId7"/>
    <p:sldId id="260" r:id="rId8"/>
    <p:sldId id="261" r:id="rId9"/>
    <p:sldId id="262" r:id="rId10"/>
    <p:sldId id="271" r:id="rId11"/>
    <p:sldId id="273" r:id="rId12"/>
    <p:sldId id="272" r:id="rId13"/>
    <p:sldId id="267" r:id="rId14"/>
    <p:sldId id="270" r:id="rId15"/>
    <p:sldId id="269" r:id="rId16"/>
    <p:sldId id="268" r:id="rId17"/>
    <p:sldId id="266" r:id="rId18"/>
    <p:sldId id="264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geografija/sila-arkhimed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ru-RU" dirty="0" smtClean="0"/>
              <a:t>Первое занятие кружка</a:t>
            </a:r>
            <a:endParaRPr lang="ru-RU" dirty="0"/>
          </a:p>
        </p:txBody>
      </p:sp>
      <p:pic>
        <p:nvPicPr>
          <p:cNvPr id="3078" name="Picture 6" descr="http://physic.kemsu.ru/pub/content/sciense/evrika/Ev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72494" cy="288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8578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http://ppt4web.ru/geografija/sila-arkhimeda.html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Воля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Собрался Иван-царевич на бой со Змеем Горынычем, трехглавым и треххвостым.</a:t>
            </a:r>
          </a:p>
          <a:p>
            <a:r>
              <a:rPr lang="ru-RU" dirty="0" smtClean="0"/>
              <a:t>«Вот тебе </a:t>
            </a:r>
            <a:r>
              <a:rPr lang="ru-RU" dirty="0" err="1" smtClean="0"/>
              <a:t>меч-кладенец</a:t>
            </a:r>
            <a:r>
              <a:rPr lang="ru-RU" dirty="0" smtClean="0"/>
              <a:t>, - говорит ему Баба Яга. - Одним ударом ты можешь срубить либо одну голову, либо две, либо один хвост, либо два. Запомни: срубишь голову - новая вырастет, срубишь хвост - два новых вырастут, срубишь два хвоста - голова вырастет, срубишь две головы - ничего не вырастет».</a:t>
            </a:r>
          </a:p>
          <a:p>
            <a:r>
              <a:rPr lang="ru-RU" dirty="0" smtClean="0"/>
              <a:t>За сколько ударов Иван-царевич может срубить 3 головы и 3 хвоста?</a:t>
            </a:r>
          </a:p>
          <a:p>
            <a:endParaRPr lang="ru-RU" dirty="0"/>
          </a:p>
        </p:txBody>
      </p:sp>
      <p:pic>
        <p:nvPicPr>
          <p:cNvPr id="29698" name="Picture 2" descr="http://www.newart.ru/img/pics/p2/g2832.gif"/>
          <p:cNvPicPr>
            <a:picLocks noChangeAspect="1" noChangeArrowheads="1"/>
          </p:cNvPicPr>
          <p:nvPr/>
        </p:nvPicPr>
        <p:blipFill>
          <a:blip r:embed="rId2" cstate="print"/>
          <a:srcRect b="25061"/>
          <a:stretch>
            <a:fillRect/>
          </a:stretch>
        </p:blipFill>
        <p:spPr bwMode="auto">
          <a:xfrm>
            <a:off x="5643570" y="5143512"/>
            <a:ext cx="3214678" cy="1428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Решение:</a:t>
            </a:r>
            <a:r>
              <a:rPr lang="ru-RU" dirty="0" smtClean="0"/>
              <a:t> Легче всего уничтожить четное число голов.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402080"/>
          <a:ext cx="7500990" cy="5196159"/>
        </p:xfrm>
        <a:graphic>
          <a:graphicData uri="http://schemas.openxmlformats.org/drawingml/2006/table">
            <a:tbl>
              <a:tblPr/>
              <a:tblGrid>
                <a:gridCol w="1158124"/>
                <a:gridCol w="3165947"/>
                <a:gridCol w="3176919"/>
              </a:tblGrid>
              <a:tr h="268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Срубаем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Остается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6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8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9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Решение:</a:t>
            </a:r>
            <a:r>
              <a:rPr lang="ru-RU" dirty="0" smtClean="0"/>
              <a:t> Легче всего уничтожить четное число голов.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402080"/>
          <a:ext cx="7500990" cy="5196159"/>
        </p:xfrm>
        <a:graphic>
          <a:graphicData uri="http://schemas.openxmlformats.org/drawingml/2006/table">
            <a:tbl>
              <a:tblPr/>
              <a:tblGrid>
                <a:gridCol w="1158124"/>
                <a:gridCol w="3165947"/>
                <a:gridCol w="3176919"/>
              </a:tblGrid>
              <a:tr h="268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Срубаем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Остается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 хвоста и 1 голова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хвоста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 хвост и 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 хвост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хвоста и 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 хвост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 хвоста и 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 хвост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 хвоста и 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6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хвоста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хвоста и 3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хвоста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8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11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9 шаг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 головы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Змей побежден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Нестандартное мышление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r>
              <a:rPr lang="ru-RU" dirty="0" smtClean="0"/>
              <a:t>Врач сказал, что прививку сделают учащимся, записанным в классном журнале под номерами 24-31. Сколько учащихся пошли в медпункт?</a:t>
            </a:r>
          </a:p>
          <a:p>
            <a:endParaRPr lang="ru-RU" dirty="0"/>
          </a:p>
        </p:txBody>
      </p:sp>
      <p:pic>
        <p:nvPicPr>
          <p:cNvPr id="25602" name="Picture 2" descr="http://www.otvet.zp.ua/uploads/news/0000004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64512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Умение применять знания </a:t>
            </a:r>
            <a:br>
              <a:rPr lang="ru-RU" sz="4000" dirty="0" smtClean="0">
                <a:solidFill>
                  <a:srgbClr val="FF0000"/>
                </a:solidFill>
                <a:latin typeface="+mj-lt"/>
              </a:rPr>
            </a:b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в творческих условиях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357694"/>
            <a:ext cx="8229600" cy="1982807"/>
          </a:xfrm>
        </p:spPr>
        <p:txBody>
          <a:bodyPr/>
          <a:lstStyle/>
          <a:p>
            <a:r>
              <a:rPr lang="ru-RU" dirty="0" smtClean="0"/>
              <a:t>Как сделать так, чтобы пустые и полные стаканы чередовались, если брать можно только один стакан?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10800000">
            <a:off x="571472" y="1785926"/>
            <a:ext cx="1143008" cy="19288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0800000">
            <a:off x="3143240" y="1785926"/>
            <a:ext cx="1143008" cy="19288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10800000">
            <a:off x="1857356" y="1785926"/>
            <a:ext cx="1143008" cy="19288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4429124" y="1785926"/>
            <a:ext cx="1143008" cy="19288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0800000">
            <a:off x="5786446" y="1785926"/>
            <a:ext cx="1143008" cy="19288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 rot="10800000">
            <a:off x="7072330" y="1785926"/>
            <a:ext cx="1143008" cy="19288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706" y="3741437"/>
            <a:ext cx="8358246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Аккуратность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Нарисуйте звезду, не отрывая карандаша от бумаги и не проходя дважды по одной и той же прямой.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357686" y="3143248"/>
            <a:ext cx="3000396" cy="24288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Умение думать, анализировать, рассуждать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Могут ли из восьми учеников класса двое отмечать свой день рождения в один и тот же день недели, если известно, что все восемь родились именно на этой неделе?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24578" name="Picture 2" descr="http://sviden.ru/uploads/posts/2011-08/1313246778_sviden.ru_s.jpg"/>
          <p:cNvPicPr>
            <a:picLocks noChangeAspect="1" noChangeArrowheads="1"/>
          </p:cNvPicPr>
          <p:nvPr/>
        </p:nvPicPr>
        <p:blipFill>
          <a:blip r:embed="rId2" cstate="print"/>
          <a:srcRect l="48000" t="25157" b="26100"/>
          <a:stretch>
            <a:fillRect/>
          </a:stretch>
        </p:blipFill>
        <p:spPr bwMode="auto">
          <a:xfrm>
            <a:off x="3571868" y="3929066"/>
            <a:ext cx="247648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Умение получать удовольствие от того, что делаешь сам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Во второй корзине на 8 кг яблок больше, чем в первой, и на 4 кг меньше, чем в третьей.</a:t>
            </a:r>
            <a:endParaRPr lang="ru-RU" sz="1800" dirty="0" smtClean="0"/>
          </a:p>
          <a:p>
            <a:r>
              <a:rPr lang="ru-RU" dirty="0" smtClean="0"/>
              <a:t>В четвертой корзине яблок столько же, сколько в третьей и второй корзинах вместе. Сколько яблок в четырех корзинах, если в первой корзине было 12 кг яблок?</a:t>
            </a:r>
            <a:endParaRPr lang="ru-RU" dirty="0"/>
          </a:p>
        </p:txBody>
      </p:sp>
      <p:pic>
        <p:nvPicPr>
          <p:cNvPr id="26626" name="Picture 2" descr="http://storage.pressfoto.ru/2011.02/52437377211985787553f24b7dc304f99d9d89515f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357562"/>
            <a:ext cx="222249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r>
              <a:rPr lang="ru-RU" dirty="0" smtClean="0"/>
              <a:t>"ЭВРИКА"- то Архимеда был глас,</a:t>
            </a:r>
            <a:br>
              <a:rPr lang="ru-RU" dirty="0" smtClean="0"/>
            </a:br>
            <a:r>
              <a:rPr lang="ru-RU" dirty="0" smtClean="0"/>
              <a:t>Он до сих пор так волнует всех нас,</a:t>
            </a:r>
            <a:br>
              <a:rPr lang="ru-RU" dirty="0" smtClean="0"/>
            </a:br>
            <a:r>
              <a:rPr lang="ru-RU" dirty="0" smtClean="0"/>
              <a:t>Стал он девизом открытий любых,</a:t>
            </a:r>
            <a:br>
              <a:rPr lang="ru-RU" dirty="0" smtClean="0"/>
            </a:br>
            <a:r>
              <a:rPr lang="ru-RU" dirty="0" smtClean="0"/>
              <a:t>Любим и мы, если Новость, трубить.</a:t>
            </a:r>
          </a:p>
          <a:p>
            <a:pPr algn="r"/>
            <a:r>
              <a:rPr lang="ru-RU" i="1" dirty="0" smtClean="0"/>
              <a:t>Анатолий </a:t>
            </a:r>
            <a:r>
              <a:rPr lang="ru-RU" i="1" dirty="0" err="1" smtClean="0"/>
              <a:t>Артюшкин</a:t>
            </a:r>
            <a:endParaRPr lang="ru-RU" dirty="0"/>
          </a:p>
        </p:txBody>
      </p:sp>
      <p:pic>
        <p:nvPicPr>
          <p:cNvPr id="4" name="Picture 8" descr="http://pozitivchik.info/wp-content/uploads/HLIC/3ced6299b9e3479d59d12a230d9e8e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1"/>
            <a:ext cx="3357586" cy="331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http://thenews.kz/static/news/f/6/f6xdxc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857500" cy="3133726"/>
          </a:xfrm>
          <a:prstGeom prst="rect">
            <a:avLst/>
          </a:prstGeom>
          <a:noFill/>
        </p:spPr>
      </p:pic>
      <p:pic>
        <p:nvPicPr>
          <p:cNvPr id="6" name="Picture 2" descr="http://lib2.podelise.ru/tw_files2/urls_1/6/d-5934/5934_html_ma93b7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1981200" cy="3057526"/>
          </a:xfrm>
          <a:prstGeom prst="rect">
            <a:avLst/>
          </a:prstGeom>
          <a:noFill/>
        </p:spPr>
      </p:pic>
      <p:pic>
        <p:nvPicPr>
          <p:cNvPr id="7" name="Picture 2" descr="http://www.stihi.ru/pics/2012/07/20/17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86190"/>
            <a:ext cx="1524000" cy="1914525"/>
          </a:xfrm>
          <a:prstGeom prst="rect">
            <a:avLst/>
          </a:prstGeom>
          <a:noFill/>
        </p:spPr>
      </p:pic>
      <p:pic>
        <p:nvPicPr>
          <p:cNvPr id="8" name="Picture 8" descr="http://pozitivchik.info/wp-content/uploads/HLIC/3ced6299b9e3479d59d12a230d9e8e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071942"/>
            <a:ext cx="1857388" cy="183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Эврика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43050"/>
            <a:ext cx="5829312" cy="44831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Эврика</a:t>
            </a:r>
            <a:r>
              <a:rPr lang="ru-RU" dirty="0" smtClean="0"/>
              <a:t> (греч. </a:t>
            </a:r>
            <a:r>
              <a:rPr lang="ru-RU" dirty="0" err="1" smtClean="0"/>
              <a:t>héuréka</a:t>
            </a:r>
            <a:r>
              <a:rPr lang="ru-RU" dirty="0" smtClean="0"/>
              <a:t> — я нашёл),</a:t>
            </a:r>
          </a:p>
          <a:p>
            <a:r>
              <a:rPr lang="ru-RU" dirty="0" smtClean="0"/>
              <a:t>1) согласно преданию, восклицание Архимеда при открытии им основного закона гидростатики.</a:t>
            </a:r>
          </a:p>
          <a:p>
            <a:r>
              <a:rPr lang="ru-RU" dirty="0" smtClean="0"/>
              <a:t>2) (Перен.) — выражение радости, удовлетворения при решении какой-либо сложной задачи, возникновении удачной творческой мысли, новой идеи.</a:t>
            </a:r>
          </a:p>
          <a:p>
            <a:endParaRPr lang="ru-RU" dirty="0"/>
          </a:p>
        </p:txBody>
      </p:sp>
      <p:pic>
        <p:nvPicPr>
          <p:cNvPr id="4" name="Picture 2" descr="http://imgdepo.ru/out.php/i96659_552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1444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Какие качества необходимы при изучении математики?</a:t>
            </a:r>
            <a:endParaRPr lang="ru-RU" dirty="0"/>
          </a:p>
        </p:txBody>
      </p:sp>
      <p:pic>
        <p:nvPicPr>
          <p:cNvPr id="30722" name="Picture 2" descr="C:\Users\ADMIN\Desktop\m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3810000" cy="3581400"/>
          </a:xfrm>
          <a:prstGeom prst="rect">
            <a:avLst/>
          </a:prstGeom>
          <a:noFill/>
        </p:spPr>
      </p:pic>
      <p:pic>
        <p:nvPicPr>
          <p:cNvPr id="30724" name="Picture 4" descr="http://www.delenadiaries.com/uploads/posts/2012-03/1331585743_formy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643206" cy="365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Внимание</a:t>
            </a:r>
          </a:p>
          <a:p>
            <a:pPr lvl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За книгу заплатили 100 руб., и осталось заплатить еще столько, сколько осталось бы заплатить, если бы за нее заплатили бы столько, сколько осталось заплатить.</a:t>
            </a:r>
          </a:p>
          <a:p>
            <a:r>
              <a:rPr lang="ru-RU" dirty="0" smtClean="0"/>
              <a:t>Сколько стоит книга?</a:t>
            </a:r>
          </a:p>
          <a:p>
            <a:endParaRPr lang="ru-RU" dirty="0"/>
          </a:p>
        </p:txBody>
      </p:sp>
      <p:pic>
        <p:nvPicPr>
          <p:cNvPr id="17410" name="Picture 2" descr="http://www.timpul.md/uploads/modules/news/2011/07/25355/658x0_open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3757608" cy="2326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Воображение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dirty="0" smtClean="0"/>
              <a:t>Отметьте на сторонах прямоугольника  8 точек так, чтобы на каждой стороне было по 3 точки.</a:t>
            </a:r>
          </a:p>
          <a:p>
            <a:endParaRPr lang="ru-RU" dirty="0"/>
          </a:p>
        </p:txBody>
      </p:sp>
      <p:pic>
        <p:nvPicPr>
          <p:cNvPr id="4" name="Picture 6" descr="http://www.rastut-goda.ru/images/stories/flexicontent/l_de0bb55f47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214710" cy="237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Умение логически рассуждать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14340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Задача:</a:t>
            </a:r>
            <a:r>
              <a:rPr lang="ru-RU" dirty="0" smtClean="0"/>
              <a:t> Валя произнесла истинное утверждение. Ее брат повторил его, и оно стало ложным. Что сказала Валя?</a:t>
            </a:r>
          </a:p>
          <a:p>
            <a:pPr>
              <a:buNone/>
            </a:pPr>
            <a:r>
              <a:rPr lang="ru-RU" dirty="0" smtClean="0"/>
              <a:t>а) Меня зовут Валя;</a:t>
            </a:r>
          </a:p>
          <a:p>
            <a:pPr>
              <a:buNone/>
            </a:pPr>
            <a:r>
              <a:rPr lang="ru-RU" dirty="0" smtClean="0"/>
              <a:t> б)</a:t>
            </a:r>
            <a:r>
              <a:rPr lang="ru-RU" b="1" i="1" dirty="0" smtClean="0"/>
              <a:t> </a:t>
            </a:r>
            <a:r>
              <a:rPr lang="ru-RU" i="1" dirty="0" smtClean="0"/>
              <a:t>Я</a:t>
            </a:r>
            <a:r>
              <a:rPr lang="ru-RU" dirty="0" smtClean="0"/>
              <a:t> - девочка;</a:t>
            </a:r>
          </a:p>
          <a:p>
            <a:pPr>
              <a:buNone/>
            </a:pPr>
            <a:r>
              <a:rPr lang="ru-RU" dirty="0" smtClean="0"/>
              <a:t> в) У меня длинные волосы.</a:t>
            </a:r>
          </a:p>
          <a:p>
            <a:endParaRPr lang="ru-RU" dirty="0"/>
          </a:p>
        </p:txBody>
      </p:sp>
      <p:pic>
        <p:nvPicPr>
          <p:cNvPr id="1026" name="Picture 2" descr="http://img11.nnm.ru/0/2/e/9/e/02e9ef1abf9dcc7ce261e049dd90be2d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357562"/>
            <a:ext cx="332897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Наблюдательность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257296"/>
          </a:xfrm>
        </p:spPr>
        <p:txBody>
          <a:bodyPr>
            <a:normAutofit/>
          </a:bodyPr>
          <a:lstStyle/>
          <a:p>
            <a:r>
              <a:rPr lang="ru-RU" dirty="0" smtClean="0"/>
              <a:t>Какую фигуру вы нарисовали бы следующей?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85786" y="3143248"/>
            <a:ext cx="2214578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0800000">
            <a:off x="3286116" y="3143248"/>
            <a:ext cx="2286016" cy="1428760"/>
          </a:xfrm>
          <a:prstGeom prst="trapezoid">
            <a:avLst>
              <a:gd name="adj" fmla="val 3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286512" y="3143248"/>
            <a:ext cx="2285984" cy="150019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Умение быстро считать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1"/>
          </a:xfrm>
        </p:spPr>
        <p:txBody>
          <a:bodyPr>
            <a:normAutofit fontScale="92500" lnSpcReduction="10000"/>
          </a:bodyPr>
          <a:lstStyle/>
          <a:p>
            <a:pPr marL="514350" lvl="0" indent="-514350" algn="ctr">
              <a:buAutoNum type="arabicPlain" startAt="63"/>
            </a:pPr>
            <a:r>
              <a:rPr lang="ru-RU" dirty="0" smtClean="0"/>
              <a:t>33   48   57   81   51   36   72   90            </a:t>
            </a:r>
            <a:r>
              <a:rPr lang="ru-RU" dirty="0" smtClean="0">
                <a:solidFill>
                  <a:srgbClr val="FF0000"/>
                </a:solidFill>
              </a:rPr>
              <a:t>:3</a:t>
            </a:r>
          </a:p>
          <a:p>
            <a:pPr marL="514350" lvl="0" indent="-514350" algn="ctr">
              <a:buNone/>
            </a:pPr>
            <a:endParaRPr lang="ru-RU" dirty="0" smtClean="0"/>
          </a:p>
          <a:p>
            <a:r>
              <a:rPr lang="ru-RU" dirty="0" smtClean="0">
                <a:latin typeface="Times New Roman"/>
                <a:ea typeface="Times New Roman"/>
              </a:rPr>
              <a:t>Разделив предложенные числа на 3, полученные ответы замените соответствующими буквами. Какое слово получилось?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4572008"/>
          <a:ext cx="7643865" cy="1071570"/>
        </p:xfrm>
        <a:graphic>
          <a:graphicData uri="http://schemas.openxmlformats.org/drawingml/2006/table">
            <a:tbl>
              <a:tblPr/>
              <a:tblGrid>
                <a:gridCol w="702342"/>
                <a:gridCol w="691174"/>
                <a:gridCol w="697379"/>
                <a:gridCol w="697379"/>
                <a:gridCol w="691174"/>
                <a:gridCol w="691174"/>
                <a:gridCol w="691174"/>
                <a:gridCol w="691174"/>
                <a:gridCol w="697379"/>
                <a:gridCol w="691174"/>
                <a:gridCol w="702342"/>
              </a:tblGrid>
              <a:tr h="535785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Память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00430" y="4286256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http://ped-kopilka.ru/images/10%2814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8072494" cy="38344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100010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город прилетели 3 инопланетянина, необходимо внимательно изучить их портреты, запомнив все детали внешнего вида гостей.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607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Эврика </vt:lpstr>
      <vt:lpstr>Какие качества необходимы при изучении математики?</vt:lpstr>
      <vt:lpstr> </vt:lpstr>
      <vt:lpstr>Воображение </vt:lpstr>
      <vt:lpstr>Умение логически рассуждать </vt:lpstr>
      <vt:lpstr>Наблюдательность </vt:lpstr>
      <vt:lpstr>Умение быстро считать</vt:lpstr>
      <vt:lpstr>Память </vt:lpstr>
      <vt:lpstr>Воля</vt:lpstr>
      <vt:lpstr>Решение: Легче всего уничтожить четное число голов. </vt:lpstr>
      <vt:lpstr>Решение: Легче всего уничтожить четное число голов. </vt:lpstr>
      <vt:lpstr>Нестандартное мышление</vt:lpstr>
      <vt:lpstr>Умение применять знания  в творческих условиях </vt:lpstr>
      <vt:lpstr>Аккуратность</vt:lpstr>
      <vt:lpstr>Умение думать, анализировать, рассуждать</vt:lpstr>
      <vt:lpstr>Умение получать удовольствие от того, что делаешь сам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2013-09-10T19:31:19Z</dcterms:created>
  <dcterms:modified xsi:type="dcterms:W3CDTF">2013-09-10T21:54:46Z</dcterms:modified>
</cp:coreProperties>
</file>